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9"/>
  </p:notesMasterIdLst>
  <p:sldIdLst>
    <p:sldId id="437" r:id="rId5"/>
    <p:sldId id="701" r:id="rId6"/>
    <p:sldId id="700" r:id="rId7"/>
    <p:sldId id="705" r:id="rId8"/>
    <p:sldId id="711" r:id="rId9"/>
    <p:sldId id="709" r:id="rId10"/>
    <p:sldId id="710" r:id="rId11"/>
    <p:sldId id="713" r:id="rId12"/>
    <p:sldId id="714" r:id="rId13"/>
    <p:sldId id="715" r:id="rId14"/>
    <p:sldId id="716" r:id="rId15"/>
    <p:sldId id="720" r:id="rId16"/>
    <p:sldId id="719" r:id="rId17"/>
    <p:sldId id="718" r:id="rId18"/>
    <p:sldId id="717" r:id="rId19"/>
    <p:sldId id="758" r:id="rId20"/>
    <p:sldId id="496" r:id="rId21"/>
    <p:sldId id="499" r:id="rId22"/>
    <p:sldId id="616" r:id="rId23"/>
    <p:sldId id="695" r:id="rId24"/>
    <p:sldId id="416" r:id="rId25"/>
    <p:sldId id="625" r:id="rId26"/>
    <p:sldId id="319" r:id="rId27"/>
    <p:sldId id="624" r:id="rId28"/>
    <p:sldId id="623" r:id="rId29"/>
    <p:sldId id="752" r:id="rId30"/>
    <p:sldId id="753" r:id="rId31"/>
    <p:sldId id="754" r:id="rId32"/>
    <p:sldId id="755" r:id="rId33"/>
    <p:sldId id="756" r:id="rId34"/>
    <p:sldId id="757" r:id="rId35"/>
    <p:sldId id="721" r:id="rId36"/>
    <p:sldId id="722" r:id="rId37"/>
    <p:sldId id="723" r:id="rId38"/>
    <p:sldId id="724" r:id="rId39"/>
    <p:sldId id="725" r:id="rId40"/>
    <p:sldId id="726" r:id="rId41"/>
    <p:sldId id="727" r:id="rId42"/>
    <p:sldId id="728" r:id="rId43"/>
    <p:sldId id="729" r:id="rId44"/>
    <p:sldId id="730" r:id="rId45"/>
    <p:sldId id="731" r:id="rId46"/>
    <p:sldId id="732" r:id="rId47"/>
    <p:sldId id="733" r:id="rId48"/>
    <p:sldId id="734" r:id="rId49"/>
    <p:sldId id="735" r:id="rId50"/>
    <p:sldId id="736" r:id="rId51"/>
    <p:sldId id="737" r:id="rId52"/>
    <p:sldId id="738" r:id="rId53"/>
    <p:sldId id="739" r:id="rId54"/>
    <p:sldId id="708" r:id="rId55"/>
    <p:sldId id="740" r:id="rId56"/>
    <p:sldId id="741" r:id="rId57"/>
    <p:sldId id="742" r:id="rId58"/>
    <p:sldId id="743" r:id="rId59"/>
    <p:sldId id="744" r:id="rId60"/>
    <p:sldId id="745" r:id="rId61"/>
    <p:sldId id="746" r:id="rId62"/>
    <p:sldId id="747" r:id="rId63"/>
    <p:sldId id="748" r:id="rId64"/>
    <p:sldId id="759" r:id="rId65"/>
    <p:sldId id="749" r:id="rId66"/>
    <p:sldId id="750" r:id="rId67"/>
    <p:sldId id="702" r:id="rId68"/>
    <p:sldId id="703" r:id="rId69"/>
    <p:sldId id="704" r:id="rId70"/>
    <p:sldId id="751" r:id="rId71"/>
    <p:sldId id="706" r:id="rId72"/>
    <p:sldId id="707" r:id="rId73"/>
    <p:sldId id="679" r:id="rId74"/>
    <p:sldId id="346" r:id="rId75"/>
    <p:sldId id="626" r:id="rId76"/>
    <p:sldId id="367" r:id="rId77"/>
    <p:sldId id="627" r:id="rId78"/>
    <p:sldId id="629" r:id="rId79"/>
    <p:sldId id="630" r:id="rId80"/>
    <p:sldId id="631" r:id="rId81"/>
    <p:sldId id="680" r:id="rId82"/>
    <p:sldId id="269" r:id="rId83"/>
    <p:sldId id="414" r:id="rId84"/>
    <p:sldId id="633" r:id="rId85"/>
    <p:sldId id="262" r:id="rId86"/>
    <p:sldId id="497" r:id="rId87"/>
    <p:sldId id="467" r:id="rId88"/>
    <p:sldId id="466" r:id="rId89"/>
    <p:sldId id="433" r:id="rId90"/>
    <p:sldId id="560" r:id="rId91"/>
    <p:sldId id="561" r:id="rId92"/>
    <p:sldId id="562" r:id="rId93"/>
    <p:sldId id="563" r:id="rId94"/>
    <p:sldId id="575" r:id="rId95"/>
    <p:sldId id="576" r:id="rId96"/>
    <p:sldId id="565" r:id="rId97"/>
    <p:sldId id="577" r:id="rId98"/>
    <p:sldId id="564" r:id="rId99"/>
    <p:sldId id="573" r:id="rId100"/>
    <p:sldId id="572" r:id="rId101"/>
    <p:sldId id="570" r:id="rId102"/>
    <p:sldId id="571" r:id="rId103"/>
    <p:sldId id="574" r:id="rId104"/>
    <p:sldId id="578" r:id="rId105"/>
    <p:sldId id="579" r:id="rId106"/>
    <p:sldId id="581" r:id="rId107"/>
    <p:sldId id="58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1FF"/>
    <a:srgbClr val="04C0C5"/>
    <a:srgbClr val="F8766D"/>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8" autoAdjust="0"/>
    <p:restoredTop sz="69039" autoAdjust="0"/>
  </p:normalViewPr>
  <p:slideViewPr>
    <p:cSldViewPr snapToGrid="0">
      <p:cViewPr varScale="1">
        <p:scale>
          <a:sx n="73" d="100"/>
          <a:sy n="73" d="100"/>
        </p:scale>
        <p:origin x="21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a:t>
            </a:r>
            <a:br>
              <a:rPr lang="en-US" dirty="0"/>
            </a:br>
            <a:br>
              <a:rPr lang="en-US" dirty="0"/>
            </a:br>
            <a:r>
              <a:rPr lang="en-US" dirty="0"/>
              <a:t>Thank you so much for having me. </a:t>
            </a:r>
          </a:p>
          <a:p>
            <a:endParaRPr lang="en-US" dirty="0"/>
          </a:p>
          <a:p>
            <a:r>
              <a:rPr lang="en-US" dirty="0"/>
              <a:t>My name is Billy Mitchell I’m a PhD Candidate in Chelsea Helion’s SAN Lab at Temple University </a:t>
            </a:r>
          </a:p>
          <a:p>
            <a:endParaRPr lang="en-US" dirty="0"/>
          </a:p>
          <a:p>
            <a:r>
              <a:rPr lang="en-US" dirty="0"/>
              <a:t>and I’m going to talk a little bit about a project I’ve been working on for the last several years.</a:t>
            </a:r>
          </a:p>
          <a:p>
            <a:endParaRPr lang="en-US" dirty="0"/>
          </a:p>
          <a:p>
            <a:r>
              <a:rPr lang="en-US" dirty="0"/>
              <a:t>And I think a lot of the decisions we made in pursuing this project were inspired by and very much parallels much of the fantastic work that you all generate</a:t>
            </a:r>
          </a:p>
          <a:p>
            <a:endParaRPr lang="en-US" dirty="0"/>
          </a:p>
          <a:p>
            <a:r>
              <a:rPr lang="en-US" dirty="0"/>
              <a:t>It’s currently under review</a:t>
            </a:r>
          </a:p>
          <a:p>
            <a:endParaRPr lang="en-US" dirty="0"/>
          </a:p>
          <a:p>
            <a:r>
              <a:rPr lang="en-US" dirty="0"/>
              <a:t>So I’d love to hear your thoughts on it. </a:t>
            </a:r>
          </a:p>
          <a:p>
            <a:endParaRPr lang="en-US" dirty="0"/>
          </a:p>
          <a:p>
            <a:r>
              <a:rPr lang="en-US" dirty="0"/>
              <a:t>And lastly, please feel free to interrupt with questions and comments as I go through.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what extent does what we choose reflect what we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obviously in these choice paradigms,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we’re prioritizing high internal validity,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hope that they possess some external validity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51093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there’s a lot of reasons that might not be true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122539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the events in our lives where self-regulation can really matter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be intense and aversive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stimulus response paradigms can sometimes fall short here</a:t>
            </a:r>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91906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in our lives can be unpredictable, </a:t>
            </a:r>
          </a:p>
          <a:p>
            <a:endParaRPr lang="en-US" dirty="0"/>
          </a:p>
          <a:p>
            <a:r>
              <a:rPr lang="en-US" dirty="0"/>
              <a:t>making it difficult to adequately prepare an appropriate response. </a:t>
            </a:r>
          </a:p>
          <a:p>
            <a:endParaRPr lang="en-US" dirty="0"/>
          </a:p>
          <a:p>
            <a:r>
              <a:rPr lang="en-US" dirty="0"/>
              <a:t>We don’t often get explicitly prompted to self-regulate</a:t>
            </a:r>
          </a:p>
          <a:p>
            <a:endParaRPr lang="en-US" dirty="0"/>
          </a:p>
          <a:p>
            <a:r>
              <a:rPr lang="en-US" dirty="0"/>
              <a:t>Or training on strategies to self-regulate for that matter</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108862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unfold over longer </a:t>
            </a:r>
            <a:r>
              <a:rPr lang="en-US" dirty="0" err="1"/>
              <a:t>timecourses</a:t>
            </a:r>
            <a:r>
              <a:rPr lang="en-US" dirty="0"/>
              <a:t> than we often can allow within our studies </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35584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events </a:t>
            </a:r>
          </a:p>
          <a:p>
            <a:endParaRPr lang="en-US" dirty="0"/>
          </a:p>
          <a:p>
            <a:r>
              <a:rPr lang="en-US" dirty="0"/>
              <a:t>and  our response to those events </a:t>
            </a:r>
          </a:p>
          <a:p>
            <a:endParaRPr lang="en-US" dirty="0"/>
          </a:p>
          <a:p>
            <a:r>
              <a:rPr lang="en-US" dirty="0"/>
              <a:t>can be really complex. </a:t>
            </a:r>
          </a:p>
          <a:p>
            <a:endParaRPr lang="en-US" dirty="0"/>
          </a:p>
          <a:p>
            <a:r>
              <a:rPr lang="en-US" dirty="0"/>
              <a:t>Events can be </a:t>
            </a:r>
            <a:r>
              <a:rPr lang="en-US" dirty="0" err="1"/>
              <a:t>compouned</a:t>
            </a:r>
            <a:r>
              <a:rPr lang="en-US" dirty="0"/>
              <a:t>. </a:t>
            </a:r>
          </a:p>
          <a:p>
            <a:endParaRPr lang="en-US" dirty="0"/>
          </a:p>
          <a:p>
            <a:r>
              <a:rPr lang="en-US" dirty="0"/>
              <a:t>Sensations may be multimodal. </a:t>
            </a:r>
          </a:p>
          <a:p>
            <a:endParaRPr lang="en-US" dirty="0"/>
          </a:p>
          <a:p>
            <a:r>
              <a:rPr lang="en-US" dirty="0"/>
              <a:t>People may naturally be inclined to test multiple strategies, for example, </a:t>
            </a:r>
          </a:p>
          <a:p>
            <a:endParaRPr lang="en-US" dirty="0"/>
          </a:p>
          <a:p>
            <a:r>
              <a:rPr lang="en-US" dirty="0"/>
              <a:t>and we actually have seen evidence for this in studies that have relaxed the rules around how people regulate in the lab. </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8094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ecological momentary assessment approaches are incredibly valuable for addressing many of these concerns, </a:t>
            </a:r>
          </a:p>
          <a:p>
            <a:endParaRPr lang="en-US" dirty="0"/>
          </a:p>
          <a:p>
            <a:r>
              <a:rPr lang="en-US" dirty="0"/>
              <a:t>but thus far, many still train participants and encourage them to focus on emotion regulation. </a:t>
            </a:r>
          </a:p>
          <a:p>
            <a:endParaRPr lang="en-US" dirty="0"/>
          </a:p>
          <a:p>
            <a:r>
              <a:rPr lang="en-US" dirty="0"/>
              <a:t>They also can sometimes have little representation from intense aversive events, </a:t>
            </a:r>
          </a:p>
          <a:p>
            <a:endParaRPr lang="en-US" dirty="0"/>
          </a:p>
          <a:p>
            <a:r>
              <a:rPr lang="en-US" dirty="0"/>
              <a:t>again when self-regulation might be most important for safety or survival. </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93922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a lot of creative ways of modeling the complexity of emotion in controlled environments that address many of these concerns.</a:t>
            </a:r>
            <a:br>
              <a:rPr lang="en-US" dirty="0"/>
            </a:br>
            <a:br>
              <a:rPr lang="en-US" dirty="0"/>
            </a:br>
            <a:r>
              <a:rPr lang="en-US" dirty="0"/>
              <a:t>The dean </a:t>
            </a:r>
            <a:r>
              <a:rPr lang="en-US" dirty="0" err="1"/>
              <a:t>mobbs</a:t>
            </a:r>
            <a:r>
              <a:rPr lang="en-US" dirty="0"/>
              <a:t> </a:t>
            </a:r>
            <a:r>
              <a:rPr lang="en-US" dirty="0" err="1"/>
              <a:t>pac</a:t>
            </a:r>
            <a:r>
              <a:rPr lang="en-US" dirty="0"/>
              <a:t> man shock experiment is a great example which has a very real physiological consequence for succumbing to or experiencing proximal and distal threats </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3596358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none of this is news for any of you either. You all have had paper after paper </a:t>
            </a:r>
          </a:p>
          <a:p>
            <a:endParaRPr lang="en-US" dirty="0"/>
          </a:p>
          <a:p>
            <a:r>
              <a:rPr lang="en-US" dirty="0"/>
              <a:t>highlighting interindividual variability in emotions </a:t>
            </a:r>
          </a:p>
          <a:p>
            <a:endParaRPr lang="en-US" dirty="0"/>
          </a:p>
          <a:p>
            <a:r>
              <a:rPr lang="en-US" dirty="0"/>
              <a:t>And </a:t>
            </a:r>
            <a:r>
              <a:rPr lang="en-US" dirty="0" err="1"/>
              <a:t>intercontext</a:t>
            </a:r>
            <a:r>
              <a:rPr lang="en-US" dirty="0"/>
              <a:t> variability in neural responses, which is the example I have shown here</a:t>
            </a:r>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0019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I’ll talk to you all about today is what I think our attempt to contribute to this space has been</a:t>
            </a:r>
            <a:br>
              <a:rPr lang="en-US" dirty="0"/>
            </a:br>
            <a:br>
              <a:rPr lang="en-US" dirty="0"/>
            </a:br>
            <a:r>
              <a:rPr lang="en-US" dirty="0"/>
              <a:t>Leveraging a couple different dynamic, feature-rich designs to capture emotion and emotion regulation</a:t>
            </a:r>
          </a:p>
          <a:p>
            <a:endParaRPr lang="en-US" dirty="0"/>
          </a:p>
          <a:p>
            <a:r>
              <a:rPr lang="en-US" dirty="0"/>
              <a:t>with a stronger focus on external or ecological validity.</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306015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I’m progressing through this talk today</a:t>
            </a:r>
          </a:p>
          <a:p>
            <a:endParaRPr lang="en-US" dirty="0"/>
          </a:p>
          <a:p>
            <a:r>
              <a:rPr lang="en-US" dirty="0"/>
              <a:t>hopefully one theme you’ll pick up </a:t>
            </a:r>
          </a:p>
          <a:p>
            <a:endParaRPr lang="en-US" dirty="0"/>
          </a:p>
          <a:p>
            <a:r>
              <a:rPr lang="en-US" dirty="0"/>
              <a:t>and something that was really central to the motivation for this project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 difference between what we can maybe unofficially call theory</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86056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really wanted to do with this project was try to extend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effects we see in the lab into quote unquote real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we used a haunted house experience because it incorporates all of the features that are otherwise hard to fit in a lab experiment.</a:t>
            </a:r>
          </a:p>
        </p:txBody>
      </p:sp>
      <p:sp>
        <p:nvSpPr>
          <p:cNvPr id="4" name="Slide Number Placeholder 3"/>
          <p:cNvSpPr>
            <a:spLocks noGrp="1"/>
          </p:cNvSpPr>
          <p:nvPr>
            <p:ph type="sldNum" sz="quarter" idx="5"/>
          </p:nvPr>
        </p:nvSpPr>
        <p:spPr/>
        <p:txBody>
          <a:bodyPr/>
          <a:lstStyle/>
          <a:p>
            <a:fld id="{2BCD780D-AFF0-4875-B9AC-BABCE7BE7712}" type="slidenum">
              <a:rPr lang="en-US" smtClean="0"/>
              <a:t>21</a:t>
            </a:fld>
            <a:endParaRPr lang="en-US"/>
          </a:p>
        </p:txBody>
      </p:sp>
    </p:spTree>
    <p:extLst>
      <p:ext uri="{BB962C8B-B14F-4D97-AF65-F5344CB8AC3E}">
        <p14:creationId xmlns:p14="http://schemas.microsoft.com/office/powerpoint/2010/main" val="695312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environment can feel really overwhelming and chaotic, but it is completely controlled.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Participants can feel in danger without being in any real danger.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Participants can also experience a wide range of emotions – not just “negative” ones </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26398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28106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Minimizing differences in experiences</a:t>
            </a:r>
          </a:p>
        </p:txBody>
      </p:sp>
    </p:spTree>
    <p:extLst>
      <p:ext uri="{BB962C8B-B14F-4D97-AF65-F5344CB8AC3E}">
        <p14:creationId xmlns:p14="http://schemas.microsoft.com/office/powerpoint/2010/main" val="347069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And there were themed sections which offered a wide variety of stimuli to elicit emotions</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07763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practice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288485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Wanted to explore the relationship between usage and intensity (highlight red ring)</a:t>
            </a:r>
          </a:p>
          <a:p>
            <a:endParaRPr lang="en-US" dirty="0"/>
          </a:p>
          <a:p>
            <a:r>
              <a:rPr lang="en-US" dirty="0"/>
              <a:t>Talk about this happening in parallel with memory research which limited my ability to take away reliable findings, but it did at least verify that this paradigm would work ]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36</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and most often do measure emotions and </a:t>
            </a:r>
            <a:r>
              <a:rPr lang="en-US"/>
              <a:t>[CLICK] emotion </a:t>
            </a:r>
            <a:r>
              <a:rPr lang="en-US" dirty="0"/>
              <a:t>regulation in ideal conditions, usually controlled isolated lab environments.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2321527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find the canonical association between affective intensity and strategy usage, </a:t>
            </a:r>
            <a:br>
              <a:rPr lang="en-US" dirty="0"/>
            </a:br>
            <a:br>
              <a:rPr lang="en-US" dirty="0"/>
            </a:br>
            <a:r>
              <a:rPr lang="en-US" dirty="0"/>
              <a:t>but again there were a lot of confounds that might have explained that. </a:t>
            </a:r>
            <a:br>
              <a:rPr lang="en-US" dirty="0"/>
            </a:br>
            <a:br>
              <a:rPr lang="en-US" dirty="0"/>
            </a:br>
            <a:r>
              <a:rPr lang="en-US" dirty="0"/>
              <a:t>In 2021, we ran it again with changes.</a:t>
            </a:r>
          </a:p>
          <a:p>
            <a:endParaRPr lang="en-US" dirty="0"/>
          </a:p>
          <a:p>
            <a:r>
              <a:rPr lang="en-US" dirty="0"/>
              <a:t>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an approach with less researcher bias]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 forgot to include the multiple comparisons adjustment here, none of these survived] </a:t>
            </a:r>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53288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29283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James Gross Process Model, </a:t>
            </a:r>
          </a:p>
          <a:p>
            <a:endParaRPr lang="en-US" dirty="0"/>
          </a:p>
          <a:p>
            <a:r>
              <a:rPr lang="en-US" dirty="0"/>
              <a:t>which is this notion that regulation can be categorized into different strategies based upon when in the time course of an event they are applied,</a:t>
            </a:r>
          </a:p>
          <a:p>
            <a:endParaRPr lang="en-US" dirty="0"/>
          </a:p>
          <a:p>
            <a:r>
              <a:rPr lang="en-US" dirty="0"/>
              <a:t>has been unbelievably generative and is has been often explored via stimulus-response paradigms</a:t>
            </a:r>
            <a:br>
              <a:rPr lang="en-US" dirty="0"/>
            </a:b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26028977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92022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3804855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because Forecasters were specifically using the strategy at higher intensities; the situation which experiencers found themselves the least likely to successfully deploy distraction. </a:t>
            </a:r>
          </a:p>
          <a:p>
            <a:endParaRPr lang="en-US" dirty="0"/>
          </a:p>
          <a:p>
            <a:r>
              <a:rPr lang="en-US" dirty="0"/>
              <a:t>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59</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which participants are often first trained in different strategies, </a:t>
            </a:r>
          </a:p>
          <a:p>
            <a:endParaRPr lang="en-US" dirty="0"/>
          </a:p>
          <a:p>
            <a:r>
              <a:rPr lang="en-US" dirty="0"/>
              <a:t>shown a preview of an emotionally-evocative often negative, often unimodal  stimulus, </a:t>
            </a:r>
          </a:p>
          <a:p>
            <a:endParaRPr lang="en-US" dirty="0"/>
          </a:p>
          <a:p>
            <a:r>
              <a:rPr lang="en-US" dirty="0"/>
              <a:t>prompted to regulate and choose between a circumscribed set of strategies, </a:t>
            </a:r>
          </a:p>
          <a:p>
            <a:endParaRPr lang="en-US" dirty="0"/>
          </a:p>
          <a:p>
            <a:r>
              <a:rPr lang="en-US" dirty="0"/>
              <a:t>Regulate their emotions, </a:t>
            </a:r>
          </a:p>
          <a:p>
            <a:endParaRPr lang="en-US" dirty="0"/>
          </a:p>
          <a:p>
            <a:r>
              <a:rPr lang="en-US" dirty="0"/>
              <a:t>and then report the effects of that self-regulation.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3434448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2842650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63</a:t>
            </a:fld>
            <a:endParaRPr lang="en-US"/>
          </a:p>
        </p:txBody>
      </p:sp>
    </p:spTree>
    <p:extLst>
      <p:ext uri="{BB962C8B-B14F-4D97-AF65-F5344CB8AC3E}">
        <p14:creationId xmlns:p14="http://schemas.microsoft.com/office/powerpoint/2010/main" val="3752494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66</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prediction gaps, </a:t>
            </a:r>
          </a:p>
          <a:p>
            <a:endParaRPr lang="en-US" dirty="0"/>
          </a:p>
          <a:p>
            <a:r>
              <a:rPr lang="en-US" dirty="0"/>
              <a:t>talk about environmental affordances, </a:t>
            </a:r>
          </a:p>
          <a:p>
            <a:endParaRPr lang="en-US" dirty="0"/>
          </a:p>
          <a:p>
            <a:r>
              <a:rPr lang="en-US" dirty="0"/>
              <a:t>talk about the influence of context,</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52018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these types of paradigms, we’ve learned quite a bit about emotion regulation choice, </a:t>
            </a:r>
            <a:br>
              <a:rPr lang="en-US" dirty="0"/>
            </a:br>
            <a:br>
              <a:rPr lang="en-US" dirty="0"/>
            </a:br>
            <a:r>
              <a:rPr lang="en-US" dirty="0"/>
              <a:t>For example, </a:t>
            </a:r>
            <a:br>
              <a:rPr lang="en-US" dirty="0"/>
            </a:br>
            <a:br>
              <a:rPr lang="en-US" dirty="0"/>
            </a:br>
            <a:r>
              <a:rPr lang="en-US" dirty="0"/>
              <a:t>There appears to be a pretty robust relationship between how intense an emotional experience is </a:t>
            </a:r>
          </a:p>
          <a:p>
            <a:endParaRPr lang="en-US" dirty="0"/>
          </a:p>
          <a:p>
            <a:r>
              <a:rPr lang="en-US" dirty="0"/>
              <a:t>and which strategies someone might choose in this paradigm [CLICK]</a:t>
            </a:r>
          </a:p>
          <a:p>
            <a:endParaRPr lang="en-US" dirty="0"/>
          </a:p>
          <a:p>
            <a:r>
              <a:rPr lang="en-US" dirty="0"/>
              <a:t>But what still remains unclear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3459811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71</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72</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73</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74</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75</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76</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77</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Talk about how we don’t know whether these findings translate to other contexts ]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78</a:t>
            </a:fld>
            <a:endParaRPr lang="en-US"/>
          </a:p>
        </p:txBody>
      </p:sp>
    </p:spTree>
    <p:extLst>
      <p:ext uri="{BB962C8B-B14F-4D97-AF65-F5344CB8AC3E}">
        <p14:creationId xmlns:p14="http://schemas.microsoft.com/office/powerpoint/2010/main" val="17725643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79</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complicated question, because this project unfolded over several years with multiple people and multiple experiments.</a:t>
            </a:r>
          </a:p>
          <a:p>
            <a:endParaRPr lang="en-US" dirty="0"/>
          </a:p>
          <a:p>
            <a:r>
              <a:rPr lang="en-US" dirty="0"/>
              <a:t>In the original version of this talk I was actually going to touch briefly upon all of them </a:t>
            </a:r>
          </a:p>
          <a:p>
            <a:endParaRPr lang="en-US" dirty="0"/>
          </a:p>
          <a:p>
            <a:r>
              <a:rPr lang="en-US" dirty="0"/>
              <a:t>but I found myself running out of time just talking about the stuff that I led</a:t>
            </a:r>
          </a:p>
          <a:p>
            <a:endParaRPr lang="en-US" dirty="0"/>
          </a:p>
          <a:p>
            <a:r>
              <a:rPr lang="en-US" dirty="0"/>
              <a:t>So instead I’m just flashing some brief descriptions on the screen for you. These all are either preprints or published or in revision </a:t>
            </a:r>
          </a:p>
          <a:p>
            <a:endParaRPr lang="en-US" dirty="0"/>
          </a:p>
          <a:p>
            <a:r>
              <a:rPr lang="en-US" dirty="0"/>
              <a:t>So if you’re interested in hearing any more about them, let me know and I can talk about it at the end or direct you to the relevant materials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81</a:t>
            </a:fld>
            <a:endParaRPr lang="en-US"/>
          </a:p>
        </p:txBody>
      </p:sp>
    </p:spTree>
    <p:extLst>
      <p:ext uri="{BB962C8B-B14F-4D97-AF65-F5344CB8AC3E}">
        <p14:creationId xmlns:p14="http://schemas.microsoft.com/office/powerpoint/2010/main" val="148335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if, for example, </a:t>
            </a:r>
          </a:p>
          <a:p>
            <a:endParaRPr lang="en-US" dirty="0"/>
          </a:p>
          <a:p>
            <a:r>
              <a:rPr lang="en-US" dirty="0"/>
              <a:t>You find tensions rising at your impending holiday family gathering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634012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438501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698293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3267753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444559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536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if, god forbid, those social threats escalate to physical ones</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099874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1988417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797968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341624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5/22/2024</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5/22/2024</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hyperlink" Target="https://freepngimg.com/png/49165-santa-claus-hat-hd-image-free-png" TargetMode="External"/><Relationship Id="rId10" Type="http://schemas.openxmlformats.org/officeDocument/2006/relationships/hyperlink" Target="https://www.christmaslightsetc.com/p/Blue-Outdoor-Christmas-Present-13962.htm" TargetMode="External"/><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3.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4.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21" Type="http://schemas.openxmlformats.org/officeDocument/2006/relationships/image" Target="../media/image18.sv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5.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21" Type="http://schemas.openxmlformats.org/officeDocument/2006/relationships/image" Target="../media/image18.sv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6.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hyperlink" Target="https://commons.wikimedia.org/wiki/File:Pacman_HD.png" TargetMode="External"/><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jpg"/><Relationship Id="rId3" Type="http://schemas.openxmlformats.org/officeDocument/2006/relationships/image" Target="../media/image19.png"/><Relationship Id="rId7" Type="http://schemas.openxmlformats.org/officeDocument/2006/relationships/hyperlink" Target="https://freepngimg.com/png/21578-pac-man-ghost-clipart" TargetMode="External"/><Relationship Id="rId12" Type="http://schemas.openxmlformats.org/officeDocument/2006/relationships/hyperlink" Target="https://www.fascinately.com/fascinating/2014/03/these-people-arent-afraid-of-height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5.jpg"/><Relationship Id="rId5" Type="http://schemas.openxmlformats.org/officeDocument/2006/relationships/hyperlink" Target="https://commons.wikimedia.org/wiki/File:Pacman_HD.png" TargetMode="External"/><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hyperlink" Target="https://www.reddit.com/r/Tucson/comments/byn6mn/giant_crab_spider_been_seeing_a_lot_of_these_guy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jpeg"/><Relationship Id="rId18" Type="http://schemas.openxmlformats.org/officeDocument/2006/relationships/hyperlink" Target="https://www.reddit.com/r/Tucson/comments/byn6mn/giant_crab_spider_been_seeing_a_lot_of_these_guys/" TargetMode="External"/><Relationship Id="rId3" Type="http://schemas.openxmlformats.org/officeDocument/2006/relationships/image" Target="../media/image19.png"/><Relationship Id="rId7" Type="http://schemas.openxmlformats.org/officeDocument/2006/relationships/hyperlink" Target="https://freepngimg.com/png/21578-pac-man-ghost-clipart" TargetMode="External"/><Relationship Id="rId12" Type="http://schemas.openxmlformats.org/officeDocument/2006/relationships/image" Target="../media/image30.jpeg"/><Relationship Id="rId17" Type="http://schemas.openxmlformats.org/officeDocument/2006/relationships/image" Target="../media/image26.jpg"/><Relationship Id="rId2" Type="http://schemas.openxmlformats.org/officeDocument/2006/relationships/notesSlide" Target="../notesSlides/notesSlide19.xml"/><Relationship Id="rId16" Type="http://schemas.openxmlformats.org/officeDocument/2006/relationships/hyperlink" Target="https://www.fascinately.com/fascinating/2014/03/these-people-arent-afraid-of-heights/" TargetMode="Externa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9.jpeg"/><Relationship Id="rId5" Type="http://schemas.openxmlformats.org/officeDocument/2006/relationships/hyperlink" Target="https://commons.wikimedia.org/wiki/File:Pacman_HD.png" TargetMode="External"/><Relationship Id="rId15" Type="http://schemas.openxmlformats.org/officeDocument/2006/relationships/image" Target="../media/image25.jpg"/><Relationship Id="rId10" Type="http://schemas.openxmlformats.org/officeDocument/2006/relationships/image" Target="../media/image28.jpeg"/><Relationship Id="rId19"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28.jpeg"/><Relationship Id="rId7"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32.jpeg"/><Relationship Id="rId4" Type="http://schemas.openxmlformats.org/officeDocument/2006/relationships/image" Target="../media/image29.jpeg"/><Relationship Id="rId9"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1.wdp"/><Relationship Id="rId4" Type="http://schemas.microsoft.com/office/2007/relationships/hdphoto" Target="../media/hdphoto3.wdp"/><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1.wdp"/><Relationship Id="rId3" Type="http://schemas.openxmlformats.org/officeDocument/2006/relationships/image" Target="../media/image9.png"/><Relationship Id="rId7" Type="http://schemas.microsoft.com/office/2007/relationships/hdphoto" Target="../media/hdphoto2.wdp"/><Relationship Id="rId12"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2.tiff"/><Relationship Id="rId4" Type="http://schemas.openxmlformats.org/officeDocument/2006/relationships/image" Target="../media/image51.tiff"/></Relationships>
</file>

<file path=ppt/slides/_rels/slide6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0.tiff"/></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5.jp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hyperlink" Target="https://www.easternstate.org/searchlight-series" TargetMode="External"/><Relationship Id="rId9"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hyperlink" Target="https://www.easternstate.org/searchlight-serie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6.png"/><Relationship Id="rId4" Type="http://schemas.openxmlformats.org/officeDocument/2006/relationships/hyperlink" Target="https://www.easternstate.org/searchlight-seri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hyperlink" Target="https://www.easternstate.org/searchlight-serie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freepngimg.com/png/49165-santa-claus-hat-hd-image-free-p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5.jpg"/><Relationship Id="rId7" Type="http://schemas.openxmlformats.org/officeDocument/2006/relationships/image" Target="../media/image63.png"/><Relationship Id="rId12" Type="http://schemas.openxmlformats.org/officeDocument/2006/relationships/image" Target="../media/image68.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jpg"/><Relationship Id="rId4" Type="http://schemas.openxmlformats.org/officeDocument/2006/relationships/hyperlink" Target="https://www.easternstate.org/searchlight-series" TargetMode="External"/><Relationship Id="rId9" Type="http://schemas.openxmlformats.org/officeDocument/2006/relationships/image" Target="../media/image65.jpeg"/><Relationship Id="rId1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35.jpeg"/><Relationship Id="rId1" Type="http://schemas.openxmlformats.org/officeDocument/2006/relationships/slideLayout" Target="../slideLayouts/slideLayout12.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hyperlink" Target="https://freepngimg.com/png/49165-santa-claus-hat-hd-image-free-png" TargetMode="External"/><Relationship Id="rId10" Type="http://schemas.openxmlformats.org/officeDocument/2006/relationships/hyperlink" Target="https://www.christmaslightsetc.com/p/Blue-Outdoor-Christmas-Present-13962.htm" TargetMode="External"/><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n w="0"/>
                <a:effectLst>
                  <a:outerShdw blurRad="38100" dist="19050" dir="2700000" algn="tl" rotWithShape="0">
                    <a:schemeClr val="dk1">
                      <a:alpha val="40000"/>
                    </a:schemeClr>
                  </a:outerShdw>
                </a:effectLst>
              </a:rPr>
              <a:t>Emotions, Self-Regulation Use, and Forecasting </a:t>
            </a:r>
          </a:p>
          <a:p>
            <a:r>
              <a:rPr lang="en-US" sz="4400" b="1" dirty="0">
                <a:ln w="0"/>
                <a:effectLst>
                  <a:outerShdw blurRad="38100" dist="19050" dir="2700000" algn="tl" rotWithShape="0">
                    <a:schemeClr val="dk1">
                      <a:alpha val="40000"/>
                    </a:schemeClr>
                  </a:outerShdw>
                </a:effectLst>
              </a:rPr>
              <a:t>Using Dynamic, Feature-Rich Stimuli</a:t>
            </a:r>
            <a:endParaRPr lang="en-US" sz="7200" b="1" dirty="0">
              <a:solidFill>
                <a:schemeClr val="bg1"/>
              </a:solidFill>
            </a:endParaRPr>
          </a:p>
        </p:txBody>
      </p:sp>
      <p:sp>
        <p:nvSpPr>
          <p:cNvPr id="6" name="Subtitle 2">
            <a:extLst>
              <a:ext uri="{FF2B5EF4-FFF2-40B4-BE49-F238E27FC236}">
                <a16:creationId xmlns:a16="http://schemas.microsoft.com/office/drawing/2014/main" id="{94CAB5D5-27D2-27D1-A29A-927D420D3529}"/>
              </a:ext>
            </a:extLst>
          </p:cNvPr>
          <p:cNvSpPr txBox="1">
            <a:spLocks/>
          </p:cNvSpPr>
          <p:nvPr/>
        </p:nvSpPr>
        <p:spPr>
          <a:xfrm>
            <a:off x="0" y="4823384"/>
            <a:ext cx="12192000" cy="943512"/>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spc="100" dirty="0">
                <a:ln w="0"/>
                <a:effectLst>
                  <a:outerShdw blurRad="38100" dist="19050" dir="2700000" algn="tl" rotWithShape="0">
                    <a:schemeClr val="dk1">
                      <a:alpha val="40000"/>
                    </a:schemeClr>
                  </a:outerShdw>
                </a:effectLst>
              </a:rPr>
              <a:t>William Mitchell</a:t>
            </a:r>
          </a:p>
          <a:p>
            <a:r>
              <a:rPr lang="en-US" sz="2000" i="1" spc="-100" dirty="0">
                <a:ln w="0"/>
              </a:rPr>
              <a:t>Social Affective Neuroscience Lab</a:t>
            </a:r>
          </a:p>
          <a:p>
            <a:r>
              <a:rPr lang="en-US" dirty="0">
                <a:ln w="0"/>
                <a:solidFill>
                  <a:srgbClr val="763041"/>
                </a:solidFill>
                <a:effectLst>
                  <a:outerShdw blurRad="38100" dist="19050" dir="2700000" algn="tl" rotWithShape="0">
                    <a:schemeClr val="dk1">
                      <a:alpha val="40000"/>
                    </a:schemeClr>
                  </a:outerShdw>
                </a:effectLst>
              </a:rPr>
              <a:t>Temple University</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1131859" y="64559"/>
            <a:ext cx="2927083" cy="1569660"/>
          </a:xfrm>
          <a:prstGeom prst="rect">
            <a:avLst/>
          </a:prstGeom>
          <a:noFill/>
        </p:spPr>
        <p:txBody>
          <a:bodyPr wrap="none" rtlCol="0">
            <a:spAutoFit/>
          </a:bodyPr>
          <a:lstStyle/>
          <a:p>
            <a:pPr algn="ctr"/>
            <a:r>
              <a:rPr lang="en-US" sz="4800" b="1" dirty="0"/>
              <a:t>Regulation</a:t>
            </a:r>
          </a:p>
          <a:p>
            <a:pPr algn="ctr"/>
            <a:r>
              <a:rPr lang="en-US" sz="4800" b="1" dirty="0">
                <a:solidFill>
                  <a:srgbClr val="00B050"/>
                </a:solidFill>
              </a:rPr>
              <a:t>Choice</a:t>
            </a:r>
          </a:p>
        </p:txBody>
      </p:sp>
      <p:sp>
        <p:nvSpPr>
          <p:cNvPr id="3" name="TextBox 2">
            <a:extLst>
              <a:ext uri="{FF2B5EF4-FFF2-40B4-BE49-F238E27FC236}">
                <a16:creationId xmlns:a16="http://schemas.microsoft.com/office/drawing/2014/main" id="{D8F5F6B1-844F-A8ED-8D6B-8345807D36DA}"/>
              </a:ext>
            </a:extLst>
          </p:cNvPr>
          <p:cNvSpPr txBox="1"/>
          <p:nvPr/>
        </p:nvSpPr>
        <p:spPr>
          <a:xfrm>
            <a:off x="8328158" y="63098"/>
            <a:ext cx="2927083" cy="1569660"/>
          </a:xfrm>
          <a:prstGeom prst="rect">
            <a:avLst/>
          </a:prstGeom>
          <a:noFill/>
        </p:spPr>
        <p:txBody>
          <a:bodyPr wrap="none" rtlCol="0">
            <a:spAutoFit/>
          </a:bodyPr>
          <a:lstStyle/>
          <a:p>
            <a:pPr algn="ctr"/>
            <a:r>
              <a:rPr lang="en-US" sz="4800" b="1" dirty="0"/>
              <a:t>Regulation</a:t>
            </a:r>
            <a:endParaRPr lang="en-US" sz="4800" b="1" dirty="0">
              <a:solidFill>
                <a:srgbClr val="FF0000"/>
              </a:solidFill>
            </a:endParaRPr>
          </a:p>
          <a:p>
            <a:pPr algn="ctr"/>
            <a:r>
              <a:rPr lang="en-US" sz="4800" b="1" dirty="0">
                <a:solidFill>
                  <a:srgbClr val="FF0000"/>
                </a:solidFill>
              </a:rPr>
              <a:t>Usage</a:t>
            </a:r>
          </a:p>
        </p:txBody>
      </p:sp>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940175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261610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85205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2923877"/>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42103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4401205"/>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65283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386090"/>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118619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940088"/>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20">
                  <a:extLst>
                    <a:ext uri="{96DAC541-7B7A-43D3-8B79-37D633B846F1}">
                      <asvg:svgBlip xmlns:asvg="http://schemas.microsoft.com/office/drawing/2016/SVG/main" r:embed="rId21"/>
                    </a:ext>
                  </a:extLst>
                </a:blip>
              </a:buBlip>
            </a:pPr>
            <a:r>
              <a:rPr lang="en-US" sz="3200" b="1" spc="200" dirty="0">
                <a:solidFill>
                  <a:srgbClr val="FF0000"/>
                </a:solidFill>
              </a:rPr>
              <a:t>Complex</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24126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940088"/>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20">
                  <a:extLst>
                    <a:ext uri="{96DAC541-7B7A-43D3-8B79-37D633B846F1}">
                      <asvg:svgBlip xmlns:asvg="http://schemas.microsoft.com/office/drawing/2016/SVG/main" r:embed="rId21"/>
                    </a:ext>
                  </a:extLst>
                </a:blip>
              </a:buBlip>
            </a:pPr>
            <a:r>
              <a:rPr lang="en-US" sz="3200" b="1" spc="200" dirty="0">
                <a:solidFill>
                  <a:srgbClr val="FF0000"/>
                </a:solidFill>
              </a:rPr>
              <a:t>Complex</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68839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spTree>
    <p:extLst>
      <p:ext uri="{BB962C8B-B14F-4D97-AF65-F5344CB8AC3E}">
        <p14:creationId xmlns:p14="http://schemas.microsoft.com/office/powerpoint/2010/main" val="426774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9" name="Picture 8">
            <a:extLst>
              <a:ext uri="{FF2B5EF4-FFF2-40B4-BE49-F238E27FC236}">
                <a16:creationId xmlns:a16="http://schemas.microsoft.com/office/drawing/2014/main" id="{0EFE6965-73ED-B8F2-1648-F3006BFEF1CA}"/>
              </a:ext>
            </a:extLst>
          </p:cNvPr>
          <p:cNvPicPr>
            <a:picLocks noChangeAspect="1"/>
          </p:cNvPicPr>
          <p:nvPr/>
        </p:nvPicPr>
        <p:blipFill>
          <a:blip r:embed="rId10"/>
          <a:stretch>
            <a:fillRect/>
          </a:stretch>
        </p:blipFill>
        <p:spPr>
          <a:xfrm>
            <a:off x="3979937" y="2902245"/>
            <a:ext cx="7660085" cy="1425659"/>
          </a:xfrm>
          <a:prstGeom prst="rect">
            <a:avLst/>
          </a:prstGeom>
        </p:spPr>
      </p:pic>
      <p:grpSp>
        <p:nvGrpSpPr>
          <p:cNvPr id="18" name="Group 17">
            <a:extLst>
              <a:ext uri="{FF2B5EF4-FFF2-40B4-BE49-F238E27FC236}">
                <a16:creationId xmlns:a16="http://schemas.microsoft.com/office/drawing/2014/main" id="{A99637F9-A6E7-1EB9-85FF-1C034E431155}"/>
              </a:ext>
            </a:extLst>
          </p:cNvPr>
          <p:cNvGrpSpPr/>
          <p:nvPr/>
        </p:nvGrpSpPr>
        <p:grpSpPr>
          <a:xfrm>
            <a:off x="346479" y="2403977"/>
            <a:ext cx="3354058" cy="2422193"/>
            <a:chOff x="353469" y="2345245"/>
            <a:chExt cx="2867847" cy="2129078"/>
          </a:xfrm>
        </p:grpSpPr>
        <p:pic>
          <p:nvPicPr>
            <p:cNvPr id="14" name="Picture 13" descr="A person's legs on a ledge above a city&#10;&#10;Description automatically generated">
              <a:extLst>
                <a:ext uri="{FF2B5EF4-FFF2-40B4-BE49-F238E27FC236}">
                  <a16:creationId xmlns:a16="http://schemas.microsoft.com/office/drawing/2014/main" id="{21D1C546-61AD-95C3-B45D-FE5BA5F31019}"/>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8421" r="18421"/>
            <a:stretch/>
          </p:blipFill>
          <p:spPr>
            <a:xfrm>
              <a:off x="353469" y="2345245"/>
              <a:ext cx="1064539" cy="1064539"/>
            </a:xfrm>
            <a:prstGeom prst="rect">
              <a:avLst/>
            </a:prstGeom>
          </p:spPr>
        </p:pic>
        <p:pic>
          <p:nvPicPr>
            <p:cNvPr id="16" name="Picture 15" descr="A large spider on a wall&#10;&#10;Description automatically generated">
              <a:extLst>
                <a:ext uri="{FF2B5EF4-FFF2-40B4-BE49-F238E27FC236}">
                  <a16:creationId xmlns:a16="http://schemas.microsoft.com/office/drawing/2014/main" id="{1F67F0E4-892D-7AFA-ED46-CF9E91229782}"/>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855" r="5855"/>
            <a:stretch/>
          </p:blipFill>
          <p:spPr>
            <a:xfrm>
              <a:off x="1255123" y="2825003"/>
              <a:ext cx="1064539" cy="1064539"/>
            </a:xfrm>
            <a:prstGeom prst="rect">
              <a:avLst/>
            </a:prstGeom>
          </p:spPr>
        </p:pic>
        <p:pic>
          <p:nvPicPr>
            <p:cNvPr id="17" name="Picture 16">
              <a:extLst>
                <a:ext uri="{FF2B5EF4-FFF2-40B4-BE49-F238E27FC236}">
                  <a16:creationId xmlns:a16="http://schemas.microsoft.com/office/drawing/2014/main" id="{5438BDD7-674C-FB9A-C783-2ABBEC4C488F}"/>
                </a:ext>
              </a:extLst>
            </p:cNvPr>
            <p:cNvPicPr>
              <a:picLocks noChangeAspect="1"/>
            </p:cNvPicPr>
            <p:nvPr/>
          </p:nvPicPr>
          <p:blipFill rotWithShape="1">
            <a:blip r:embed="rId15"/>
            <a:srcRect l="21474" t="-692" r="13230" b="9743"/>
            <a:stretch/>
          </p:blipFill>
          <p:spPr>
            <a:xfrm>
              <a:off x="2156777" y="3409784"/>
              <a:ext cx="1064539" cy="1064539"/>
            </a:xfrm>
            <a:prstGeom prst="rect">
              <a:avLst/>
            </a:prstGeom>
          </p:spPr>
        </p:pic>
      </p:grpSp>
    </p:spTree>
    <p:extLst>
      <p:ext uri="{BB962C8B-B14F-4D97-AF65-F5344CB8AC3E}">
        <p14:creationId xmlns:p14="http://schemas.microsoft.com/office/powerpoint/2010/main" val="183304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2" name="Picture 8" descr="PHOTOS: Terror Behind The Walls at Eastern State Penitentiary">
            <a:extLst>
              <a:ext uri="{FF2B5EF4-FFF2-40B4-BE49-F238E27FC236}">
                <a16:creationId xmlns:a16="http://schemas.microsoft.com/office/drawing/2014/main" id="{EAB1517D-5E43-2CCE-0A9F-41DC59D198D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952" r="4198" b="-4"/>
          <a:stretch/>
        </p:blipFill>
        <p:spPr bwMode="auto">
          <a:xfrm>
            <a:off x="7941162" y="4962304"/>
            <a:ext cx="2010961" cy="1702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neak Peek: Terror Behind the Walls 2014 | AL DÍA News">
            <a:extLst>
              <a:ext uri="{FF2B5EF4-FFF2-40B4-BE49-F238E27FC236}">
                <a16:creationId xmlns:a16="http://schemas.microsoft.com/office/drawing/2014/main" id="{928C9C6D-04DE-006C-5BB5-EC5E2EEB0D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639" r="3617" b="2"/>
          <a:stretch/>
        </p:blipFill>
        <p:spPr bwMode="auto">
          <a:xfrm>
            <a:off x="5850546" y="4963715"/>
            <a:ext cx="2016501" cy="16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hould Kids Go to Terror Behind the Walls? - MK Memo - October ...">
            <a:extLst>
              <a:ext uri="{FF2B5EF4-FFF2-40B4-BE49-F238E27FC236}">
                <a16:creationId xmlns:a16="http://schemas.microsoft.com/office/drawing/2014/main" id="{649381DB-37CE-4DF2-7F1F-87AB3EDD1F4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4712" r="3" b="28780"/>
          <a:stretch/>
        </p:blipFill>
        <p:spPr bwMode="auto">
          <a:xfrm>
            <a:off x="3765439" y="4962303"/>
            <a:ext cx="2010961" cy="1702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HOTOS: Terror Behind the Walls in Philly is extra trippy for 2019 ...">
            <a:extLst>
              <a:ext uri="{FF2B5EF4-FFF2-40B4-BE49-F238E27FC236}">
                <a16:creationId xmlns:a16="http://schemas.microsoft.com/office/drawing/2014/main" id="{398C46EF-706D-A9F4-B443-8E3887988681}"/>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l="11652" r="-3" b="-3"/>
          <a:stretch/>
        </p:blipFill>
        <p:spPr bwMode="auto">
          <a:xfrm>
            <a:off x="10026315" y="4965123"/>
            <a:ext cx="2005443" cy="17024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9C5A5F-FFEF-5F98-8ACC-709D699DE791}"/>
              </a:ext>
            </a:extLst>
          </p:cNvPr>
          <p:cNvPicPr>
            <a:picLocks noChangeAspect="1"/>
          </p:cNvPicPr>
          <p:nvPr/>
        </p:nvPicPr>
        <p:blipFill>
          <a:blip r:embed="rId14"/>
          <a:stretch>
            <a:fillRect/>
          </a:stretch>
        </p:blipFill>
        <p:spPr>
          <a:xfrm>
            <a:off x="3979937" y="2902245"/>
            <a:ext cx="7660085" cy="1425659"/>
          </a:xfrm>
          <a:prstGeom prst="rect">
            <a:avLst/>
          </a:prstGeom>
        </p:spPr>
      </p:pic>
      <p:grpSp>
        <p:nvGrpSpPr>
          <p:cNvPr id="15" name="Group 14">
            <a:extLst>
              <a:ext uri="{FF2B5EF4-FFF2-40B4-BE49-F238E27FC236}">
                <a16:creationId xmlns:a16="http://schemas.microsoft.com/office/drawing/2014/main" id="{AC96900D-0C30-73F0-0092-068938547847}"/>
              </a:ext>
            </a:extLst>
          </p:cNvPr>
          <p:cNvGrpSpPr/>
          <p:nvPr/>
        </p:nvGrpSpPr>
        <p:grpSpPr>
          <a:xfrm>
            <a:off x="346479" y="2403977"/>
            <a:ext cx="3354058" cy="2422193"/>
            <a:chOff x="353469" y="2345245"/>
            <a:chExt cx="2867847" cy="2129078"/>
          </a:xfrm>
        </p:grpSpPr>
        <p:pic>
          <p:nvPicPr>
            <p:cNvPr id="16" name="Picture 15" descr="A person's legs on a ledge above a city&#10;&#10;Description automatically generated">
              <a:extLst>
                <a:ext uri="{FF2B5EF4-FFF2-40B4-BE49-F238E27FC236}">
                  <a16:creationId xmlns:a16="http://schemas.microsoft.com/office/drawing/2014/main" id="{CB8330B0-A957-80CA-2609-CAB8A23786A1}"/>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l="18421" r="18421"/>
            <a:stretch/>
          </p:blipFill>
          <p:spPr>
            <a:xfrm>
              <a:off x="353469" y="2345245"/>
              <a:ext cx="1064539" cy="1064539"/>
            </a:xfrm>
            <a:prstGeom prst="rect">
              <a:avLst/>
            </a:prstGeom>
          </p:spPr>
        </p:pic>
        <p:pic>
          <p:nvPicPr>
            <p:cNvPr id="17" name="Picture 16" descr="A large spider on a wall&#10;&#10;Description automatically generated">
              <a:extLst>
                <a:ext uri="{FF2B5EF4-FFF2-40B4-BE49-F238E27FC236}">
                  <a16:creationId xmlns:a16="http://schemas.microsoft.com/office/drawing/2014/main" id="{3DF22961-E178-0C76-582B-28CF8E06DA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5855" r="5855"/>
            <a:stretch/>
          </p:blipFill>
          <p:spPr>
            <a:xfrm>
              <a:off x="1255123" y="2825003"/>
              <a:ext cx="1064539" cy="1064539"/>
            </a:xfrm>
            <a:prstGeom prst="rect">
              <a:avLst/>
            </a:prstGeom>
          </p:spPr>
        </p:pic>
        <p:pic>
          <p:nvPicPr>
            <p:cNvPr id="18" name="Picture 17">
              <a:extLst>
                <a:ext uri="{FF2B5EF4-FFF2-40B4-BE49-F238E27FC236}">
                  <a16:creationId xmlns:a16="http://schemas.microsoft.com/office/drawing/2014/main" id="{954AFE42-EFED-4373-EC2E-DE87D1E2689D}"/>
                </a:ext>
              </a:extLst>
            </p:cNvPr>
            <p:cNvPicPr>
              <a:picLocks noChangeAspect="1"/>
            </p:cNvPicPr>
            <p:nvPr/>
          </p:nvPicPr>
          <p:blipFill rotWithShape="1">
            <a:blip r:embed="rId19"/>
            <a:srcRect l="21474" t="-692" r="13230" b="9743"/>
            <a:stretch/>
          </p:blipFill>
          <p:spPr>
            <a:xfrm>
              <a:off x="2156777" y="3409784"/>
              <a:ext cx="1064539" cy="1064539"/>
            </a:xfrm>
            <a:prstGeom prst="rect">
              <a:avLst/>
            </a:prstGeom>
          </p:spPr>
        </p:pic>
      </p:grpSp>
    </p:spTree>
    <p:extLst>
      <p:ext uri="{BB962C8B-B14F-4D97-AF65-F5344CB8AC3E}">
        <p14:creationId xmlns:p14="http://schemas.microsoft.com/office/powerpoint/2010/main" val="215377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26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21</a:t>
            </a:fld>
            <a:endParaRPr lang="en-US"/>
          </a:p>
        </p:txBody>
      </p:sp>
    </p:spTree>
    <p:extLst>
      <p:ext uri="{BB962C8B-B14F-4D97-AF65-F5344CB8AC3E}">
        <p14:creationId xmlns:p14="http://schemas.microsoft.com/office/powerpoint/2010/main" val="4278190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46568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288902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82310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601068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56448230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6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18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661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1752775" y="2569777"/>
            <a:ext cx="2868927" cy="1200329"/>
          </a:xfrm>
          <a:prstGeom prst="rect">
            <a:avLst/>
          </a:prstGeom>
          <a:noFill/>
        </p:spPr>
        <p:txBody>
          <a:bodyPr wrap="none" rtlCol="0">
            <a:spAutoFit/>
          </a:bodyPr>
          <a:lstStyle/>
          <a:p>
            <a:r>
              <a:rPr lang="en-US" sz="7200" b="1" dirty="0">
                <a:solidFill>
                  <a:srgbClr val="00B050"/>
                </a:solidFill>
              </a:rPr>
              <a:t>Theory</a:t>
            </a:r>
          </a:p>
        </p:txBody>
      </p:sp>
    </p:spTree>
    <p:extLst>
      <p:ext uri="{BB962C8B-B14F-4D97-AF65-F5344CB8AC3E}">
        <p14:creationId xmlns:p14="http://schemas.microsoft.com/office/powerpoint/2010/main" val="511426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131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787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101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78272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4928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8209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07128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13497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067937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24652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1752775" y="2569777"/>
            <a:ext cx="2868927" cy="1200329"/>
          </a:xfrm>
          <a:prstGeom prst="rect">
            <a:avLst/>
          </a:prstGeom>
          <a:noFill/>
        </p:spPr>
        <p:txBody>
          <a:bodyPr wrap="none" rtlCol="0">
            <a:spAutoFit/>
          </a:bodyPr>
          <a:lstStyle/>
          <a:p>
            <a:r>
              <a:rPr lang="en-US" sz="7200" b="1" dirty="0">
                <a:solidFill>
                  <a:srgbClr val="00B050"/>
                </a:solidFill>
              </a:rPr>
              <a:t>Theory</a:t>
            </a:r>
          </a:p>
        </p:txBody>
      </p:sp>
      <p:sp>
        <p:nvSpPr>
          <p:cNvPr id="3" name="TextBox 2">
            <a:extLst>
              <a:ext uri="{FF2B5EF4-FFF2-40B4-BE49-F238E27FC236}">
                <a16:creationId xmlns:a16="http://schemas.microsoft.com/office/drawing/2014/main" id="{784883C2-552E-11A4-9AA0-36C9C2EBD05F}"/>
              </a:ext>
            </a:extLst>
          </p:cNvPr>
          <p:cNvSpPr txBox="1"/>
          <p:nvPr/>
        </p:nvSpPr>
        <p:spPr>
          <a:xfrm>
            <a:off x="7570300" y="2569776"/>
            <a:ext cx="3224537" cy="1200329"/>
          </a:xfrm>
          <a:prstGeom prst="rect">
            <a:avLst/>
          </a:prstGeom>
          <a:noFill/>
        </p:spPr>
        <p:txBody>
          <a:bodyPr wrap="none" rtlCol="0">
            <a:spAutoFit/>
          </a:bodyPr>
          <a:lstStyle/>
          <a:p>
            <a:r>
              <a:rPr lang="en-US" sz="7200" b="1" dirty="0">
                <a:solidFill>
                  <a:srgbClr val="FF0000"/>
                </a:solidFill>
              </a:rPr>
              <a:t>Practice</a:t>
            </a:r>
          </a:p>
        </p:txBody>
      </p:sp>
    </p:spTree>
    <p:extLst>
      <p:ext uri="{BB962C8B-B14F-4D97-AF65-F5344CB8AC3E}">
        <p14:creationId xmlns:p14="http://schemas.microsoft.com/office/powerpoint/2010/main" val="432331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05608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136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2656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331660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81299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142412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828"/>
          <a:stretch/>
        </p:blipFill>
        <p:spPr>
          <a:xfrm>
            <a:off x="537182" y="352777"/>
            <a:ext cx="11117635" cy="6152445"/>
          </a:xfrm>
          <a:prstGeom prst="rect">
            <a:avLst/>
          </a:prstGeom>
        </p:spPr>
      </p:pic>
    </p:spTree>
    <p:extLst>
      <p:ext uri="{BB962C8B-B14F-4D97-AF65-F5344CB8AC3E}">
        <p14:creationId xmlns:p14="http://schemas.microsoft.com/office/powerpoint/2010/main" val="1660252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06561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751601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68635" y="2392621"/>
            <a:ext cx="1300184" cy="1583880"/>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7559091" y="996364"/>
            <a:ext cx="2171392" cy="1252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7043491" y="303659"/>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158973" y="303659"/>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976188" y="1309046"/>
            <a:ext cx="3709727" cy="2354775"/>
          </a:xfrm>
          <a:prstGeom prst="rect">
            <a:avLst/>
          </a:prstGeom>
        </p:spPr>
      </p:pic>
      <p:sp>
        <p:nvSpPr>
          <p:cNvPr id="3" name="Not Equal 2">
            <a:extLst>
              <a:ext uri="{FF2B5EF4-FFF2-40B4-BE49-F238E27FC236}">
                <a16:creationId xmlns:a16="http://schemas.microsoft.com/office/drawing/2014/main" id="{6CBB1DCD-F267-C7CC-B7B1-9E6F9CBC9114}"/>
              </a:ext>
            </a:extLst>
          </p:cNvPr>
          <p:cNvSpPr/>
          <p:nvPr/>
        </p:nvSpPr>
        <p:spPr>
          <a:xfrm>
            <a:off x="5311422" y="1641554"/>
            <a:ext cx="1569155" cy="1123902"/>
          </a:xfrm>
          <a:prstGeom prst="mathNot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40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8" name="Group 7">
            <a:extLst>
              <a:ext uri="{FF2B5EF4-FFF2-40B4-BE49-F238E27FC236}">
                <a16:creationId xmlns:a16="http://schemas.microsoft.com/office/drawing/2014/main" id="{8EF661BE-3D5A-2A41-834C-AAB63390781B}"/>
              </a:ext>
            </a:extLst>
          </p:cNvPr>
          <p:cNvGrpSpPr/>
          <p:nvPr/>
        </p:nvGrpSpPr>
        <p:grpSpPr>
          <a:xfrm>
            <a:off x="820851" y="1810188"/>
            <a:ext cx="4829578" cy="3192566"/>
            <a:chOff x="463639" y="1960035"/>
            <a:chExt cx="4829578" cy="3192566"/>
          </a:xfrm>
        </p:grpSpPr>
        <p:pic>
          <p:nvPicPr>
            <p:cNvPr id="6" name="Picture 5" descr="A black screen with white text&#10;&#10;Description automatically generated">
              <a:extLst>
                <a:ext uri="{FF2B5EF4-FFF2-40B4-BE49-F238E27FC236}">
                  <a16:creationId xmlns:a16="http://schemas.microsoft.com/office/drawing/2014/main" id="{35C7610A-646D-1400-7AA6-2A341E1474D5}"/>
                </a:ext>
              </a:extLst>
            </p:cNvPr>
            <p:cNvPicPr>
              <a:picLocks noChangeAspect="1"/>
            </p:cNvPicPr>
            <p:nvPr/>
          </p:nvPicPr>
          <p:blipFill rotWithShape="1">
            <a:blip r:embed="rId3">
              <a:extLst>
                <a:ext uri="{28A0092B-C50C-407E-A947-70E740481C1C}">
                  <a14:useLocalDpi xmlns:a14="http://schemas.microsoft.com/office/drawing/2010/main" val="0"/>
                </a:ext>
              </a:extLst>
            </a:blip>
            <a:srcRect l="1152" t="2471" r="1887"/>
            <a:stretch/>
          </p:blipFill>
          <p:spPr>
            <a:xfrm>
              <a:off x="463639" y="2760986"/>
              <a:ext cx="4829578" cy="2391615"/>
            </a:xfrm>
            <a:prstGeom prst="rect">
              <a:avLst/>
            </a:prstGeom>
          </p:spPr>
        </p:pic>
        <p:sp>
          <p:nvSpPr>
            <p:cNvPr id="7" name="TextBox 6">
              <a:extLst>
                <a:ext uri="{FF2B5EF4-FFF2-40B4-BE49-F238E27FC236}">
                  <a16:creationId xmlns:a16="http://schemas.microsoft.com/office/drawing/2014/main" id="{EC5157D3-3FCA-7893-178E-192D4B176C57}"/>
                </a:ext>
              </a:extLst>
            </p:cNvPr>
            <p:cNvSpPr txBox="1"/>
            <p:nvPr/>
          </p:nvSpPr>
          <p:spPr>
            <a:xfrm>
              <a:off x="1146220" y="1960035"/>
              <a:ext cx="3765454" cy="369332"/>
            </a:xfrm>
            <a:prstGeom prst="rect">
              <a:avLst/>
            </a:prstGeom>
            <a:noFill/>
          </p:spPr>
          <p:txBody>
            <a:bodyPr wrap="none" rtlCol="0">
              <a:spAutoFit/>
            </a:bodyPr>
            <a:lstStyle/>
            <a:p>
              <a:r>
                <a:rPr lang="en-US" b="1" dirty="0"/>
                <a:t>Process Model of Emotion Regulation</a:t>
              </a:r>
            </a:p>
          </p:txBody>
        </p:sp>
      </p:grpSp>
      <p:sp>
        <p:nvSpPr>
          <p:cNvPr id="4" name="TextBox 3">
            <a:extLst>
              <a:ext uri="{FF2B5EF4-FFF2-40B4-BE49-F238E27FC236}">
                <a16:creationId xmlns:a16="http://schemas.microsoft.com/office/drawing/2014/main" id="{536DB8FB-3412-CB3B-55BC-7B4E263196CB}"/>
              </a:ext>
            </a:extLst>
          </p:cNvPr>
          <p:cNvSpPr txBox="1"/>
          <p:nvPr/>
        </p:nvSpPr>
        <p:spPr>
          <a:xfrm>
            <a:off x="2788241" y="2048715"/>
            <a:ext cx="894797" cy="261610"/>
          </a:xfrm>
          <a:prstGeom prst="rect">
            <a:avLst/>
          </a:prstGeom>
          <a:noFill/>
        </p:spPr>
        <p:txBody>
          <a:bodyPr wrap="none" rtlCol="0">
            <a:spAutoFit/>
          </a:bodyPr>
          <a:lstStyle/>
          <a:p>
            <a:r>
              <a:rPr lang="en-US" sz="1100" dirty="0"/>
              <a:t>Gross, 1998 </a:t>
            </a:r>
          </a:p>
        </p:txBody>
      </p:sp>
    </p:spTree>
    <p:extLst>
      <p:ext uri="{BB962C8B-B14F-4D97-AF65-F5344CB8AC3E}">
        <p14:creationId xmlns:p14="http://schemas.microsoft.com/office/powerpoint/2010/main" val="576187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spTree>
    <p:extLst>
      <p:ext uri="{BB962C8B-B14F-4D97-AF65-F5344CB8AC3E}">
        <p14:creationId xmlns:p14="http://schemas.microsoft.com/office/powerpoint/2010/main" val="3546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828835"/>
            <a:ext cx="8723086" cy="1200329"/>
          </a:xfrm>
          <a:prstGeom prst="rect">
            <a:avLst/>
          </a:prstGeom>
          <a:noFill/>
        </p:spPr>
        <p:txBody>
          <a:bodyPr wrap="square" rtlCol="0">
            <a:spAutoFit/>
          </a:bodyPr>
          <a:lstStyle/>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a:t>
            </a:r>
          </a:p>
          <a:p>
            <a:pPr algn="ctr"/>
            <a:r>
              <a:rPr lang="en-US" sz="3600" b="1" dirty="0"/>
              <a:t>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32012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361041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691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5148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597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3069462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067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563025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243457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8" name="Group 7">
            <a:extLst>
              <a:ext uri="{FF2B5EF4-FFF2-40B4-BE49-F238E27FC236}">
                <a16:creationId xmlns:a16="http://schemas.microsoft.com/office/drawing/2014/main" id="{8EF661BE-3D5A-2A41-834C-AAB63390781B}"/>
              </a:ext>
            </a:extLst>
          </p:cNvPr>
          <p:cNvGrpSpPr/>
          <p:nvPr/>
        </p:nvGrpSpPr>
        <p:grpSpPr>
          <a:xfrm>
            <a:off x="820851" y="1810188"/>
            <a:ext cx="4829578" cy="3192566"/>
            <a:chOff x="463639" y="1960035"/>
            <a:chExt cx="4829578" cy="3192566"/>
          </a:xfrm>
        </p:grpSpPr>
        <p:pic>
          <p:nvPicPr>
            <p:cNvPr id="6" name="Picture 5" descr="A black screen with white text&#10;&#10;Description automatically generated">
              <a:extLst>
                <a:ext uri="{FF2B5EF4-FFF2-40B4-BE49-F238E27FC236}">
                  <a16:creationId xmlns:a16="http://schemas.microsoft.com/office/drawing/2014/main" id="{35C7610A-646D-1400-7AA6-2A341E1474D5}"/>
                </a:ext>
              </a:extLst>
            </p:cNvPr>
            <p:cNvPicPr>
              <a:picLocks noChangeAspect="1"/>
            </p:cNvPicPr>
            <p:nvPr/>
          </p:nvPicPr>
          <p:blipFill rotWithShape="1">
            <a:blip r:embed="rId3">
              <a:extLst>
                <a:ext uri="{28A0092B-C50C-407E-A947-70E740481C1C}">
                  <a14:useLocalDpi xmlns:a14="http://schemas.microsoft.com/office/drawing/2010/main" val="0"/>
                </a:ext>
              </a:extLst>
            </a:blip>
            <a:srcRect l="1152" t="2471" r="1887"/>
            <a:stretch/>
          </p:blipFill>
          <p:spPr>
            <a:xfrm>
              <a:off x="463639" y="2760986"/>
              <a:ext cx="4829578" cy="2391615"/>
            </a:xfrm>
            <a:prstGeom prst="rect">
              <a:avLst/>
            </a:prstGeom>
          </p:spPr>
        </p:pic>
        <p:sp>
          <p:nvSpPr>
            <p:cNvPr id="7" name="TextBox 6">
              <a:extLst>
                <a:ext uri="{FF2B5EF4-FFF2-40B4-BE49-F238E27FC236}">
                  <a16:creationId xmlns:a16="http://schemas.microsoft.com/office/drawing/2014/main" id="{EC5157D3-3FCA-7893-178E-192D4B176C57}"/>
                </a:ext>
              </a:extLst>
            </p:cNvPr>
            <p:cNvSpPr txBox="1"/>
            <p:nvPr/>
          </p:nvSpPr>
          <p:spPr>
            <a:xfrm>
              <a:off x="1146220" y="1960035"/>
              <a:ext cx="3765454" cy="369332"/>
            </a:xfrm>
            <a:prstGeom prst="rect">
              <a:avLst/>
            </a:prstGeom>
            <a:noFill/>
          </p:spPr>
          <p:txBody>
            <a:bodyPr wrap="none" rtlCol="0">
              <a:spAutoFit/>
            </a:bodyPr>
            <a:lstStyle/>
            <a:p>
              <a:r>
                <a:rPr lang="en-US" b="1" dirty="0"/>
                <a:t>Process Model of Emotion Regulation</a:t>
              </a:r>
            </a:p>
          </p:txBody>
        </p:sp>
      </p:grpSp>
      <p:pic>
        <p:nvPicPr>
          <p:cNvPr id="9" name="Picture 8">
            <a:extLst>
              <a:ext uri="{FF2B5EF4-FFF2-40B4-BE49-F238E27FC236}">
                <a16:creationId xmlns:a16="http://schemas.microsoft.com/office/drawing/2014/main" id="{C1A981F7-DEC9-84A7-87F1-E5C7D5BA9D3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521160" y="2315772"/>
            <a:ext cx="4602569" cy="2921513"/>
          </a:xfrm>
          <a:prstGeom prst="rect">
            <a:avLst/>
          </a:prstGeom>
        </p:spPr>
      </p:pic>
      <p:sp>
        <p:nvSpPr>
          <p:cNvPr id="10" name="TextBox 9">
            <a:extLst>
              <a:ext uri="{FF2B5EF4-FFF2-40B4-BE49-F238E27FC236}">
                <a16:creationId xmlns:a16="http://schemas.microsoft.com/office/drawing/2014/main" id="{8635EDB3-4CCD-091E-97ED-5360EA700EBB}"/>
              </a:ext>
            </a:extLst>
          </p:cNvPr>
          <p:cNvSpPr txBox="1"/>
          <p:nvPr/>
        </p:nvSpPr>
        <p:spPr>
          <a:xfrm>
            <a:off x="6521160" y="1810188"/>
            <a:ext cx="4973606" cy="369332"/>
          </a:xfrm>
          <a:prstGeom prst="rect">
            <a:avLst/>
          </a:prstGeom>
          <a:noFill/>
        </p:spPr>
        <p:txBody>
          <a:bodyPr wrap="none" rtlCol="0">
            <a:spAutoFit/>
          </a:bodyPr>
          <a:lstStyle/>
          <a:p>
            <a:r>
              <a:rPr lang="en-US" b="1" dirty="0"/>
              <a:t>Stimulus-Response Emotion Regulation Paradigms</a:t>
            </a:r>
          </a:p>
        </p:txBody>
      </p:sp>
      <p:sp>
        <p:nvSpPr>
          <p:cNvPr id="4" name="TextBox 3">
            <a:extLst>
              <a:ext uri="{FF2B5EF4-FFF2-40B4-BE49-F238E27FC236}">
                <a16:creationId xmlns:a16="http://schemas.microsoft.com/office/drawing/2014/main" id="{536DB8FB-3412-CB3B-55BC-7B4E263196CB}"/>
              </a:ext>
            </a:extLst>
          </p:cNvPr>
          <p:cNvSpPr txBox="1"/>
          <p:nvPr/>
        </p:nvSpPr>
        <p:spPr>
          <a:xfrm>
            <a:off x="2788241" y="2048715"/>
            <a:ext cx="894797" cy="261610"/>
          </a:xfrm>
          <a:prstGeom prst="rect">
            <a:avLst/>
          </a:prstGeom>
          <a:noFill/>
        </p:spPr>
        <p:txBody>
          <a:bodyPr wrap="none" rtlCol="0">
            <a:spAutoFit/>
          </a:bodyPr>
          <a:lstStyle/>
          <a:p>
            <a:r>
              <a:rPr lang="en-US" sz="1100" dirty="0"/>
              <a:t>Gross, 1998 </a:t>
            </a:r>
          </a:p>
        </p:txBody>
      </p:sp>
      <p:sp>
        <p:nvSpPr>
          <p:cNvPr id="5" name="TextBox 4">
            <a:extLst>
              <a:ext uri="{FF2B5EF4-FFF2-40B4-BE49-F238E27FC236}">
                <a16:creationId xmlns:a16="http://schemas.microsoft.com/office/drawing/2014/main" id="{1F20BB21-E9A2-303F-3CEE-202181CDAECC}"/>
              </a:ext>
            </a:extLst>
          </p:cNvPr>
          <p:cNvSpPr txBox="1"/>
          <p:nvPr/>
        </p:nvSpPr>
        <p:spPr>
          <a:xfrm>
            <a:off x="8464988" y="2048715"/>
            <a:ext cx="1369286" cy="261610"/>
          </a:xfrm>
          <a:prstGeom prst="rect">
            <a:avLst/>
          </a:prstGeom>
          <a:noFill/>
        </p:spPr>
        <p:txBody>
          <a:bodyPr wrap="none" rtlCol="0">
            <a:spAutoFit/>
          </a:bodyPr>
          <a:lstStyle/>
          <a:p>
            <a:r>
              <a:rPr lang="en-US" sz="1100" dirty="0"/>
              <a:t>Sheppes et al., 2014 </a:t>
            </a:r>
          </a:p>
        </p:txBody>
      </p:sp>
    </p:spTree>
    <p:extLst>
      <p:ext uri="{BB962C8B-B14F-4D97-AF65-F5344CB8AC3E}">
        <p14:creationId xmlns:p14="http://schemas.microsoft.com/office/powerpoint/2010/main" val="3579481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99973829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791129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173337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602658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66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4292532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2855458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962231" y="199111"/>
            <a:ext cx="530915"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352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849134" y="1948848"/>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47044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42831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B2951E-A998-C589-32EC-DFB8D3EF1331}"/>
              </a:ext>
            </a:extLst>
          </p:cNvPr>
          <p:cNvPicPr>
            <a:picLocks noChangeAspect="1"/>
          </p:cNvPicPr>
          <p:nvPr/>
        </p:nvPicPr>
        <p:blipFill>
          <a:blip r:embed="rId3"/>
          <a:stretch>
            <a:fillRect/>
          </a:stretch>
        </p:blipFill>
        <p:spPr>
          <a:xfrm>
            <a:off x="6452937" y="1771594"/>
            <a:ext cx="5041829" cy="3462828"/>
          </a:xfrm>
          <a:prstGeom prst="rect">
            <a:avLst/>
          </a:prstGeom>
        </p:spPr>
      </p:pic>
      <p:pic>
        <p:nvPicPr>
          <p:cNvPr id="15" name="Picture 14">
            <a:extLst>
              <a:ext uri="{FF2B5EF4-FFF2-40B4-BE49-F238E27FC236}">
                <a16:creationId xmlns:a16="http://schemas.microsoft.com/office/drawing/2014/main" id="{AF159DCB-219E-E711-914E-9F4ED21AE4BA}"/>
              </a:ext>
            </a:extLst>
          </p:cNvPr>
          <p:cNvPicPr>
            <a:picLocks noChangeAspect="1"/>
          </p:cNvPicPr>
          <p:nvPr/>
        </p:nvPicPr>
        <p:blipFill>
          <a:blip r:embed="rId4"/>
          <a:stretch>
            <a:fillRect/>
          </a:stretch>
        </p:blipFill>
        <p:spPr>
          <a:xfrm>
            <a:off x="820851" y="1771594"/>
            <a:ext cx="4828450" cy="3231160"/>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13" name="Group 12">
            <a:extLst>
              <a:ext uri="{FF2B5EF4-FFF2-40B4-BE49-F238E27FC236}">
                <a16:creationId xmlns:a16="http://schemas.microsoft.com/office/drawing/2014/main" id="{F1AF159F-386B-37F2-9AA5-4B28208A6929}"/>
              </a:ext>
            </a:extLst>
          </p:cNvPr>
          <p:cNvGrpSpPr/>
          <p:nvPr/>
        </p:nvGrpSpPr>
        <p:grpSpPr>
          <a:xfrm>
            <a:off x="1125857" y="5538099"/>
            <a:ext cx="9940285" cy="699546"/>
            <a:chOff x="820851" y="5538099"/>
            <a:chExt cx="9940285" cy="699546"/>
          </a:xfrm>
        </p:grpSpPr>
        <p:sp>
          <p:nvSpPr>
            <p:cNvPr id="11" name="TextBox 10">
              <a:extLst>
                <a:ext uri="{FF2B5EF4-FFF2-40B4-BE49-F238E27FC236}">
                  <a16:creationId xmlns:a16="http://schemas.microsoft.com/office/drawing/2014/main" id="{FC08F065-3595-1A88-1A79-69036FA84592}"/>
                </a:ext>
              </a:extLst>
            </p:cNvPr>
            <p:cNvSpPr txBox="1"/>
            <p:nvPr/>
          </p:nvSpPr>
          <p:spPr>
            <a:xfrm>
              <a:off x="2507692" y="5868313"/>
              <a:ext cx="6436057" cy="369332"/>
            </a:xfrm>
            <a:prstGeom prst="rect">
              <a:avLst/>
            </a:prstGeom>
            <a:noFill/>
          </p:spPr>
          <p:txBody>
            <a:bodyPr wrap="none" rtlCol="0">
              <a:spAutoFit/>
            </a:bodyPr>
            <a:lstStyle/>
            <a:p>
              <a:r>
                <a:rPr lang="en-US" dirty="0"/>
                <a:t>r+ = 0.46 – 0.61; “a very large effect size” (Matthews et al., 2021)</a:t>
              </a:r>
            </a:p>
          </p:txBody>
        </p:sp>
        <p:sp>
          <p:nvSpPr>
            <p:cNvPr id="12" name="TextBox 11">
              <a:extLst>
                <a:ext uri="{FF2B5EF4-FFF2-40B4-BE49-F238E27FC236}">
                  <a16:creationId xmlns:a16="http://schemas.microsoft.com/office/drawing/2014/main" id="{7E6FD376-235C-BAE9-9A31-83E56BCE3160}"/>
                </a:ext>
              </a:extLst>
            </p:cNvPr>
            <p:cNvSpPr txBox="1"/>
            <p:nvPr/>
          </p:nvSpPr>
          <p:spPr>
            <a:xfrm>
              <a:off x="820851" y="5538099"/>
              <a:ext cx="9940285" cy="369332"/>
            </a:xfrm>
            <a:prstGeom prst="rect">
              <a:avLst/>
            </a:prstGeom>
            <a:noFill/>
          </p:spPr>
          <p:txBody>
            <a:bodyPr wrap="none" rtlCol="0">
              <a:spAutoFit/>
            </a:bodyPr>
            <a:lstStyle/>
            <a:p>
              <a:r>
                <a:rPr lang="en-US" dirty="0"/>
                <a:t>As emotional intensity increases, the probability of choosing </a:t>
              </a:r>
              <a:r>
                <a:rPr lang="en-US" b="1" dirty="0">
                  <a:solidFill>
                    <a:srgbClr val="F8766D"/>
                  </a:solidFill>
                </a:rPr>
                <a:t>Distraction</a:t>
              </a:r>
              <a:r>
                <a:rPr lang="en-US" dirty="0"/>
                <a:t> instead of </a:t>
              </a:r>
              <a:r>
                <a:rPr lang="en-US" b="1" dirty="0">
                  <a:solidFill>
                    <a:srgbClr val="04C0C5"/>
                  </a:solidFill>
                </a:rPr>
                <a:t>Reappraisal</a:t>
              </a:r>
              <a:r>
                <a:rPr lang="en-US" dirty="0"/>
                <a:t> increases</a:t>
              </a:r>
            </a:p>
          </p:txBody>
        </p:sp>
      </p:grpSp>
    </p:spTree>
    <p:extLst>
      <p:ext uri="{BB962C8B-B14F-4D97-AF65-F5344CB8AC3E}">
        <p14:creationId xmlns:p14="http://schemas.microsoft.com/office/powerpoint/2010/main" val="3969549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Uncertain</a:t>
            </a:r>
            <a:br>
              <a:rPr lang="en-US" sz="3200" spc="200" dirty="0">
                <a:solidFill>
                  <a:srgbClr val="FF0000"/>
                </a:solidFill>
              </a:rPr>
            </a:br>
            <a:endParaRPr lang="en-US" sz="3200" spc="200" dirty="0">
              <a:solidFill>
                <a:srgbClr val="FF0000"/>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71</a:t>
            </a:fld>
            <a:endParaRPr lang="en-US"/>
          </a:p>
        </p:txBody>
      </p:sp>
    </p:spTree>
    <p:extLst>
      <p:ext uri="{BB962C8B-B14F-4D97-AF65-F5344CB8AC3E}">
        <p14:creationId xmlns:p14="http://schemas.microsoft.com/office/powerpoint/2010/main" val="1284821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72</a:t>
            </a:fld>
            <a:endParaRPr lang="en-US"/>
          </a:p>
        </p:txBody>
      </p:sp>
    </p:spTree>
    <p:extLst>
      <p:ext uri="{BB962C8B-B14F-4D97-AF65-F5344CB8AC3E}">
        <p14:creationId xmlns:p14="http://schemas.microsoft.com/office/powerpoint/2010/main" val="746597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73</a:t>
            </a:fld>
            <a:endParaRPr lang="en-US"/>
          </a:p>
        </p:txBody>
      </p:sp>
    </p:spTree>
    <p:extLst>
      <p:ext uri="{BB962C8B-B14F-4D97-AF65-F5344CB8AC3E}">
        <p14:creationId xmlns:p14="http://schemas.microsoft.com/office/powerpoint/2010/main" val="555016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74</a:t>
            </a:fld>
            <a:endParaRPr lang="en-US"/>
          </a:p>
        </p:txBody>
      </p:sp>
    </p:spTree>
    <p:extLst>
      <p:ext uri="{BB962C8B-B14F-4D97-AF65-F5344CB8AC3E}">
        <p14:creationId xmlns:p14="http://schemas.microsoft.com/office/powerpoint/2010/main" val="3664630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75</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76</a:t>
            </a:fld>
            <a:endParaRPr lang="en-US"/>
          </a:p>
        </p:txBody>
      </p:sp>
    </p:spTree>
    <p:extLst>
      <p:ext uri="{BB962C8B-B14F-4D97-AF65-F5344CB8AC3E}">
        <p14:creationId xmlns:p14="http://schemas.microsoft.com/office/powerpoint/2010/main" val="1435697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77</a:t>
            </a:fld>
            <a:endParaRPr lang="en-US"/>
          </a:p>
        </p:txBody>
      </p:sp>
    </p:spTree>
    <p:extLst>
      <p:ext uri="{BB962C8B-B14F-4D97-AF65-F5344CB8AC3E}">
        <p14:creationId xmlns:p14="http://schemas.microsoft.com/office/powerpoint/2010/main" val="2100862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79</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760679" y="64559"/>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7761882" y="62824"/>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20" name="Group 19">
            <a:extLst>
              <a:ext uri="{FF2B5EF4-FFF2-40B4-BE49-F238E27FC236}">
                <a16:creationId xmlns:a16="http://schemas.microsoft.com/office/drawing/2014/main" id="{2310730A-0FBE-C563-C105-08F45C3C4055}"/>
              </a:ext>
            </a:extLst>
          </p:cNvPr>
          <p:cNvGrpSpPr/>
          <p:nvPr/>
        </p:nvGrpSpPr>
        <p:grpSpPr>
          <a:xfrm>
            <a:off x="6954270" y="2371607"/>
            <a:ext cx="2969256" cy="1987002"/>
            <a:chOff x="637315" y="1701671"/>
            <a:chExt cx="4382280" cy="2823882"/>
          </a:xfrm>
        </p:grpSpPr>
        <p:pic>
          <p:nvPicPr>
            <p:cNvPr id="21" name="Picture 20" descr="A person and person talking to each other&#10;&#10;Description automatically generated">
              <a:extLst>
                <a:ext uri="{FF2B5EF4-FFF2-40B4-BE49-F238E27FC236}">
                  <a16:creationId xmlns:a16="http://schemas.microsoft.com/office/drawing/2014/main" id="{53F764F5-FA15-6541-DA2C-21353334E45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47171" r="4408"/>
            <a:stretch/>
          </p:blipFill>
          <p:spPr>
            <a:xfrm>
              <a:off x="2405742" y="1701671"/>
              <a:ext cx="2613853" cy="2823882"/>
            </a:xfrm>
            <a:prstGeom prst="rect">
              <a:avLst/>
            </a:prstGeom>
          </p:spPr>
        </p:pic>
        <p:pic>
          <p:nvPicPr>
            <p:cNvPr id="22" name="Picture 21" descr="A person and person talking to each other&#10;&#10;Description automatically generated">
              <a:extLst>
                <a:ext uri="{FF2B5EF4-FFF2-40B4-BE49-F238E27FC236}">
                  <a16:creationId xmlns:a16="http://schemas.microsoft.com/office/drawing/2014/main" id="{CE55D6EE-35C9-2FE3-938C-68DC5372C2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r="59257"/>
            <a:stretch/>
          </p:blipFill>
          <p:spPr>
            <a:xfrm>
              <a:off x="637315" y="1701671"/>
              <a:ext cx="2199375" cy="2823882"/>
            </a:xfrm>
            <a:prstGeom prst="rect">
              <a:avLst/>
            </a:prstGeom>
          </p:spPr>
        </p:pic>
      </p:grpSp>
      <p:pic>
        <p:nvPicPr>
          <p:cNvPr id="24" name="Picture 23" descr="A red and white santa hat&#10;&#10;Description automatically generated">
            <a:extLst>
              <a:ext uri="{FF2B5EF4-FFF2-40B4-BE49-F238E27FC236}">
                <a16:creationId xmlns:a16="http://schemas.microsoft.com/office/drawing/2014/main" id="{B5907C55-510F-13C1-1CBB-9F1BA4C499B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904790" y="2275468"/>
            <a:ext cx="886911" cy="838033"/>
          </a:xfrm>
          <a:prstGeom prst="rect">
            <a:avLst/>
          </a:prstGeom>
        </p:spPr>
      </p:pic>
      <p:pic>
        <p:nvPicPr>
          <p:cNvPr id="27" name="Picture 26" descr="A red and white santa hat&#10;&#10;Description automatically generated">
            <a:extLst>
              <a:ext uri="{FF2B5EF4-FFF2-40B4-BE49-F238E27FC236}">
                <a16:creationId xmlns:a16="http://schemas.microsoft.com/office/drawing/2014/main" id="{2750C42E-48F8-1263-B3F6-6CC9D4A94FC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238458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80</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314"/>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81</a:t>
            </a:fld>
            <a:endParaRPr lang="en-US"/>
          </a:p>
        </p:txBody>
      </p:sp>
      <p:grpSp>
        <p:nvGrpSpPr>
          <p:cNvPr id="53" name="Group 52">
            <a:extLst>
              <a:ext uri="{FF2B5EF4-FFF2-40B4-BE49-F238E27FC236}">
                <a16:creationId xmlns:a16="http://schemas.microsoft.com/office/drawing/2014/main" id="{CB577172-0A86-F0C2-C26B-74FF57BE78FE}"/>
              </a:ext>
            </a:extLst>
          </p:cNvPr>
          <p:cNvGrpSpPr/>
          <p:nvPr/>
        </p:nvGrpSpPr>
        <p:grpSpPr>
          <a:xfrm>
            <a:off x="4563620" y="130309"/>
            <a:ext cx="3064759" cy="2186397"/>
            <a:chOff x="5126703" y="151858"/>
            <a:chExt cx="3064759" cy="2186397"/>
          </a:xfrm>
        </p:grpSpPr>
        <p:grpSp>
          <p:nvGrpSpPr>
            <p:cNvPr id="17" name="Group 16">
              <a:extLst>
                <a:ext uri="{FF2B5EF4-FFF2-40B4-BE49-F238E27FC236}">
                  <a16:creationId xmlns:a16="http://schemas.microsoft.com/office/drawing/2014/main" id="{D7E7346D-BFF3-CC5E-5469-C4B318A5057E}"/>
                </a:ext>
              </a:extLst>
            </p:cNvPr>
            <p:cNvGrpSpPr/>
            <p:nvPr/>
          </p:nvGrpSpPr>
          <p:grpSpPr>
            <a:xfrm>
              <a:off x="5126703" y="151858"/>
              <a:ext cx="3064759" cy="2053976"/>
              <a:chOff x="695369" y="201768"/>
              <a:chExt cx="3064759" cy="2053976"/>
            </a:xfrm>
          </p:grpSpPr>
          <p:pic>
            <p:nvPicPr>
              <p:cNvPr id="4" name="Picture 3">
                <a:extLst>
                  <a:ext uri="{FF2B5EF4-FFF2-40B4-BE49-F238E27FC236}">
                    <a16:creationId xmlns:a16="http://schemas.microsoft.com/office/drawing/2014/main" id="{BE45E499-33B3-F7FF-0439-A2034B866DFB}"/>
                  </a:ext>
                </a:extLst>
              </p:cNvPr>
              <p:cNvPicPr>
                <a:picLocks noChangeAspect="1"/>
              </p:cNvPicPr>
              <p:nvPr/>
            </p:nvPicPr>
            <p:blipFill rotWithShape="1">
              <a:blip r:embed="rId5"/>
              <a:srcRect t="4613" b="22833"/>
              <a:stretch/>
            </p:blipFill>
            <p:spPr>
              <a:xfrm>
                <a:off x="818470" y="589871"/>
                <a:ext cx="1336744" cy="1336744"/>
              </a:xfrm>
              <a:prstGeom prst="rect">
                <a:avLst/>
              </a:prstGeom>
            </p:spPr>
          </p:pic>
          <p:sp>
            <p:nvSpPr>
              <p:cNvPr id="5" name="TextBox 4">
                <a:extLst>
                  <a:ext uri="{FF2B5EF4-FFF2-40B4-BE49-F238E27FC236}">
                    <a16:creationId xmlns:a16="http://schemas.microsoft.com/office/drawing/2014/main" id="{EC2AB389-3652-C29F-2E50-4F3EA321F6A7}"/>
                  </a:ext>
                </a:extLst>
              </p:cNvPr>
              <p:cNvSpPr txBox="1"/>
              <p:nvPr/>
            </p:nvSpPr>
            <p:spPr>
              <a:xfrm>
                <a:off x="695369" y="1886412"/>
                <a:ext cx="1576072" cy="369332"/>
              </a:xfrm>
              <a:prstGeom prst="rect">
                <a:avLst/>
              </a:prstGeom>
              <a:noFill/>
            </p:spPr>
            <p:txBody>
              <a:bodyPr wrap="none" rtlCol="0">
                <a:spAutoFit/>
              </a:bodyPr>
              <a:lstStyle/>
              <a:p>
                <a:r>
                  <a:rPr lang="en-US" dirty="0"/>
                  <a:t>Chelsea Helion</a:t>
                </a:r>
              </a:p>
            </p:txBody>
          </p:sp>
          <p:pic>
            <p:nvPicPr>
              <p:cNvPr id="6" name="Picture 5">
                <a:extLst>
                  <a:ext uri="{FF2B5EF4-FFF2-40B4-BE49-F238E27FC236}">
                    <a16:creationId xmlns:a16="http://schemas.microsoft.com/office/drawing/2014/main" id="{D5E78CFE-0DD7-CEC9-0294-02960D55ABD8}"/>
                  </a:ext>
                </a:extLst>
              </p:cNvPr>
              <p:cNvPicPr>
                <a:picLocks noChangeAspect="1"/>
              </p:cNvPicPr>
              <p:nvPr/>
            </p:nvPicPr>
            <p:blipFill rotWithShape="1">
              <a:blip r:embed="rId6"/>
              <a:srcRect t="4228" b="22768"/>
              <a:stretch/>
            </p:blipFill>
            <p:spPr>
              <a:xfrm>
                <a:off x="2365153" y="589870"/>
                <a:ext cx="1332501" cy="1332501"/>
              </a:xfrm>
              <a:prstGeom prst="rect">
                <a:avLst/>
              </a:prstGeom>
            </p:spPr>
          </p:pic>
          <p:sp>
            <p:nvSpPr>
              <p:cNvPr id="7" name="TextBox 6">
                <a:extLst>
                  <a:ext uri="{FF2B5EF4-FFF2-40B4-BE49-F238E27FC236}">
                    <a16:creationId xmlns:a16="http://schemas.microsoft.com/office/drawing/2014/main" id="{B84E4D8B-4F23-8670-637F-977C299C829B}"/>
                  </a:ext>
                </a:extLst>
              </p:cNvPr>
              <p:cNvSpPr txBox="1"/>
              <p:nvPr/>
            </p:nvSpPr>
            <p:spPr>
              <a:xfrm>
                <a:off x="2302678" y="1886412"/>
                <a:ext cx="1457450" cy="369332"/>
              </a:xfrm>
              <a:prstGeom prst="rect">
                <a:avLst/>
              </a:prstGeom>
              <a:noFill/>
            </p:spPr>
            <p:txBody>
              <a:bodyPr wrap="none" rtlCol="0">
                <a:spAutoFit/>
              </a:bodyPr>
              <a:lstStyle/>
              <a:p>
                <a:r>
                  <a:rPr lang="en-US" dirty="0"/>
                  <a:t>Vishnu Murty</a:t>
                </a:r>
              </a:p>
            </p:txBody>
          </p:sp>
          <p:sp>
            <p:nvSpPr>
              <p:cNvPr id="9" name="TextBox 8">
                <a:extLst>
                  <a:ext uri="{FF2B5EF4-FFF2-40B4-BE49-F238E27FC236}">
                    <a16:creationId xmlns:a16="http://schemas.microsoft.com/office/drawing/2014/main" id="{07AFF6DE-8626-B028-5AB9-CED32F352B8F}"/>
                  </a:ext>
                </a:extLst>
              </p:cNvPr>
              <p:cNvSpPr txBox="1"/>
              <p:nvPr/>
            </p:nvSpPr>
            <p:spPr>
              <a:xfrm>
                <a:off x="1114896" y="201768"/>
                <a:ext cx="2284728" cy="369332"/>
              </a:xfrm>
              <a:prstGeom prst="rect">
                <a:avLst/>
              </a:prstGeom>
              <a:noFill/>
            </p:spPr>
            <p:txBody>
              <a:bodyPr wrap="none" rtlCol="0">
                <a:spAutoFit/>
              </a:bodyPr>
              <a:lstStyle/>
              <a:p>
                <a:r>
                  <a:rPr lang="en-US" b="1" dirty="0"/>
                  <a:t>Principal Investigators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55E7C33-EF46-9FA8-3305-4F94BDD60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16" y="634355"/>
                <a:ext cx="427564" cy="291404"/>
              </a:xfrm>
              <a:prstGeom prst="rect">
                <a:avLst/>
              </a:prstGeom>
            </p:spPr>
          </p:pic>
          <p:pic>
            <p:nvPicPr>
              <p:cNvPr id="4098" name="Picture 2" descr="Adaptive Memory Lab | aka: The Murty Lab for  MesoLimbicModuLationandNeuroMnemonics (MLMLNM)">
                <a:extLst>
                  <a:ext uri="{FF2B5EF4-FFF2-40B4-BE49-F238E27FC236}">
                    <a16:creationId xmlns:a16="http://schemas.microsoft.com/office/drawing/2014/main" id="{EBB3468E-08E7-BD04-635A-30D614EC0B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756" y="634860"/>
                <a:ext cx="494898" cy="22270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1909B185-0AFA-0F83-FBE7-7719E88C1F0B}"/>
                </a:ext>
              </a:extLst>
            </p:cNvPr>
            <p:cNvSpPr txBox="1"/>
            <p:nvPr/>
          </p:nvSpPr>
          <p:spPr>
            <a:xfrm>
              <a:off x="5305239" y="2075029"/>
              <a:ext cx="1252266" cy="261610"/>
            </a:xfrm>
            <a:prstGeom prst="rect">
              <a:avLst/>
            </a:prstGeom>
            <a:noFill/>
          </p:spPr>
          <p:txBody>
            <a:bodyPr wrap="none" rtlCol="0">
              <a:spAutoFit/>
            </a:bodyPr>
            <a:lstStyle/>
            <a:p>
              <a:r>
                <a:rPr lang="en-US" sz="1100" b="1" dirty="0"/>
                <a:t>Temple University</a:t>
              </a:r>
            </a:p>
          </p:txBody>
        </p:sp>
        <p:sp>
          <p:nvSpPr>
            <p:cNvPr id="25" name="TextBox 24">
              <a:extLst>
                <a:ext uri="{FF2B5EF4-FFF2-40B4-BE49-F238E27FC236}">
                  <a16:creationId xmlns:a16="http://schemas.microsoft.com/office/drawing/2014/main" id="{8253B0E6-9671-0A39-4A06-E590F11CA1A9}"/>
                </a:ext>
              </a:extLst>
            </p:cNvPr>
            <p:cNvSpPr txBox="1"/>
            <p:nvPr/>
          </p:nvSpPr>
          <p:spPr>
            <a:xfrm>
              <a:off x="6836604" y="2076645"/>
              <a:ext cx="1252266" cy="261610"/>
            </a:xfrm>
            <a:prstGeom prst="rect">
              <a:avLst/>
            </a:prstGeom>
            <a:noFill/>
          </p:spPr>
          <p:txBody>
            <a:bodyPr wrap="none" rtlCol="0">
              <a:spAutoFit/>
            </a:bodyPr>
            <a:lstStyle/>
            <a:p>
              <a:r>
                <a:rPr lang="en-US" sz="1100" b="1" dirty="0"/>
                <a:t>Temple University</a:t>
              </a:r>
            </a:p>
          </p:txBody>
        </p:sp>
      </p:grpSp>
      <p:grpSp>
        <p:nvGrpSpPr>
          <p:cNvPr id="54" name="Group 53">
            <a:extLst>
              <a:ext uri="{FF2B5EF4-FFF2-40B4-BE49-F238E27FC236}">
                <a16:creationId xmlns:a16="http://schemas.microsoft.com/office/drawing/2014/main" id="{0CE951B4-922C-5FD0-D104-9542BDCF80C6}"/>
              </a:ext>
            </a:extLst>
          </p:cNvPr>
          <p:cNvGrpSpPr/>
          <p:nvPr/>
        </p:nvGrpSpPr>
        <p:grpSpPr>
          <a:xfrm>
            <a:off x="693933" y="2499298"/>
            <a:ext cx="10863156" cy="3703907"/>
            <a:chOff x="828192" y="2563566"/>
            <a:chExt cx="10863156" cy="3703907"/>
          </a:xfrm>
        </p:grpSpPr>
        <p:pic>
          <p:nvPicPr>
            <p:cNvPr id="12" name="Picture 11" descr="PBS graduate student Joanne Stasiak to give a conference highlight talk |  Psychological &amp; Brain Sciences | UCSB">
              <a:extLst>
                <a:ext uri="{FF2B5EF4-FFF2-40B4-BE49-F238E27FC236}">
                  <a16:creationId xmlns:a16="http://schemas.microsoft.com/office/drawing/2014/main" id="{EDED6393-3D30-4049-8380-60379DE02905}"/>
                </a:ext>
              </a:extLst>
            </p:cNvPr>
            <p:cNvPicPr>
              <a:picLocks noChangeAspect="1"/>
            </p:cNvPicPr>
            <p:nvPr/>
          </p:nvPicPr>
          <p:blipFill rotWithShape="1">
            <a:blip r:embed="rId9"/>
            <a:srcRect l="27819" t="23945" r="18176" b="35428"/>
            <a:stretch/>
          </p:blipFill>
          <p:spPr>
            <a:xfrm>
              <a:off x="828192" y="2587774"/>
              <a:ext cx="1659418" cy="1659418"/>
            </a:xfrm>
            <a:prstGeom prst="rect">
              <a:avLst/>
            </a:prstGeom>
          </p:spPr>
        </p:pic>
        <p:pic>
          <p:nvPicPr>
            <p:cNvPr id="19" name="Picture 18" descr="A person in a suit smiling&#10;&#10;Description automatically generated">
              <a:extLst>
                <a:ext uri="{FF2B5EF4-FFF2-40B4-BE49-F238E27FC236}">
                  <a16:creationId xmlns:a16="http://schemas.microsoft.com/office/drawing/2014/main" id="{9DA8552D-A7BB-21AE-D296-6049433ED91F}"/>
                </a:ext>
              </a:extLst>
            </p:cNvPr>
            <p:cNvPicPr>
              <a:picLocks noChangeAspect="1"/>
            </p:cNvPicPr>
            <p:nvPr/>
          </p:nvPicPr>
          <p:blipFill rotWithShape="1">
            <a:blip r:embed="rId10">
              <a:extLst>
                <a:ext uri="{28A0092B-C50C-407E-A947-70E740481C1C}">
                  <a14:useLocalDpi xmlns:a14="http://schemas.microsoft.com/office/drawing/2010/main" val="0"/>
                </a:ext>
              </a:extLst>
            </a:blip>
            <a:srcRect l="11" t="865" r="-11" b="19031"/>
            <a:stretch/>
          </p:blipFill>
          <p:spPr>
            <a:xfrm>
              <a:off x="2654752" y="2573713"/>
              <a:ext cx="1663481" cy="1663481"/>
            </a:xfrm>
            <a:prstGeom prst="rect">
              <a:avLst/>
            </a:prstGeom>
          </p:spPr>
        </p:pic>
        <p:pic>
          <p:nvPicPr>
            <p:cNvPr id="20" name="Picture 19" descr="Katelyn Cliver - Graduate Research Assistant - Drexel University | LinkedIn">
              <a:extLst>
                <a:ext uri="{FF2B5EF4-FFF2-40B4-BE49-F238E27FC236}">
                  <a16:creationId xmlns:a16="http://schemas.microsoft.com/office/drawing/2014/main" id="{B5808664-50F0-8893-649A-99A072DB49E0}"/>
                </a:ext>
              </a:extLst>
            </p:cNvPr>
            <p:cNvPicPr>
              <a:picLocks noChangeAspect="1"/>
            </p:cNvPicPr>
            <p:nvPr/>
          </p:nvPicPr>
          <p:blipFill rotWithShape="1">
            <a:blip r:embed="rId11"/>
            <a:srcRect l="13499" t="3333" r="15080" b="25555"/>
            <a:stretch/>
          </p:blipFill>
          <p:spPr>
            <a:xfrm>
              <a:off x="4488715" y="2597259"/>
              <a:ext cx="1663484" cy="1663484"/>
            </a:xfrm>
            <a:prstGeom prst="rect">
              <a:avLst/>
            </a:prstGeom>
          </p:spPr>
        </p:pic>
        <p:pic>
          <p:nvPicPr>
            <p:cNvPr id="21" name="Picture 20" descr="People | Adaptive Memory Lab">
              <a:extLst>
                <a:ext uri="{FF2B5EF4-FFF2-40B4-BE49-F238E27FC236}">
                  <a16:creationId xmlns:a16="http://schemas.microsoft.com/office/drawing/2014/main" id="{81F6E6C0-52C0-CA90-2DBE-5EB9D141C9AD}"/>
                </a:ext>
              </a:extLst>
            </p:cNvPr>
            <p:cNvPicPr>
              <a:picLocks noChangeAspect="1"/>
            </p:cNvPicPr>
            <p:nvPr/>
          </p:nvPicPr>
          <p:blipFill rotWithShape="1">
            <a:blip r:embed="rId12"/>
            <a:srcRect l="15370" t="-370" r="13889" b="28519"/>
            <a:stretch/>
          </p:blipFill>
          <p:spPr>
            <a:xfrm>
              <a:off x="6362923" y="2573713"/>
              <a:ext cx="1663481" cy="1663481"/>
            </a:xfrm>
            <a:prstGeom prst="rect">
              <a:avLst/>
            </a:prstGeom>
          </p:spPr>
        </p:pic>
        <p:pic>
          <p:nvPicPr>
            <p:cNvPr id="22" name="Picture 21">
              <a:extLst>
                <a:ext uri="{FF2B5EF4-FFF2-40B4-BE49-F238E27FC236}">
                  <a16:creationId xmlns:a16="http://schemas.microsoft.com/office/drawing/2014/main" id="{4EA77958-B7B3-BD47-F4BE-4798F75FECE1}"/>
                </a:ext>
              </a:extLst>
            </p:cNvPr>
            <p:cNvPicPr>
              <a:picLocks noChangeAspect="1"/>
            </p:cNvPicPr>
            <p:nvPr/>
          </p:nvPicPr>
          <p:blipFill rotWithShape="1">
            <a:blip r:embed="rId13"/>
            <a:srcRect l="14417" t="27000" r="53855" b="47533"/>
            <a:stretch/>
          </p:blipFill>
          <p:spPr>
            <a:xfrm>
              <a:off x="8191462" y="2563566"/>
              <a:ext cx="1663481" cy="1663481"/>
            </a:xfrm>
            <a:prstGeom prst="rect">
              <a:avLst/>
            </a:prstGeom>
          </p:spPr>
        </p:pic>
        <p:pic>
          <p:nvPicPr>
            <p:cNvPr id="23" name="Picture 22">
              <a:extLst>
                <a:ext uri="{FF2B5EF4-FFF2-40B4-BE49-F238E27FC236}">
                  <a16:creationId xmlns:a16="http://schemas.microsoft.com/office/drawing/2014/main" id="{62785D7E-A367-8599-284F-AB81AA76B273}"/>
                </a:ext>
              </a:extLst>
            </p:cNvPr>
            <p:cNvPicPr>
              <a:picLocks noChangeAspect="1"/>
            </p:cNvPicPr>
            <p:nvPr/>
          </p:nvPicPr>
          <p:blipFill rotWithShape="1">
            <a:blip r:embed="rId14"/>
            <a:srcRect l="12450" t="4767" r="360" b="8043"/>
            <a:stretch/>
          </p:blipFill>
          <p:spPr>
            <a:xfrm>
              <a:off x="10027866" y="2573713"/>
              <a:ext cx="1663482" cy="1663482"/>
            </a:xfrm>
            <a:prstGeom prst="rect">
              <a:avLst/>
            </a:prstGeom>
          </p:spPr>
        </p:pic>
        <p:grpSp>
          <p:nvGrpSpPr>
            <p:cNvPr id="28" name="Group 27">
              <a:extLst>
                <a:ext uri="{FF2B5EF4-FFF2-40B4-BE49-F238E27FC236}">
                  <a16:creationId xmlns:a16="http://schemas.microsoft.com/office/drawing/2014/main" id="{A6A610E6-BE52-4BB4-50F1-BE635265DDAB}"/>
                </a:ext>
              </a:extLst>
            </p:cNvPr>
            <p:cNvGrpSpPr/>
            <p:nvPr/>
          </p:nvGrpSpPr>
          <p:grpSpPr>
            <a:xfrm>
              <a:off x="2814700" y="4223650"/>
              <a:ext cx="1390509" cy="511992"/>
              <a:chOff x="2586469" y="4876188"/>
              <a:chExt cx="1390509" cy="511992"/>
            </a:xfrm>
          </p:grpSpPr>
          <p:sp>
            <p:nvSpPr>
              <p:cNvPr id="26" name="TextBox 25">
                <a:extLst>
                  <a:ext uri="{FF2B5EF4-FFF2-40B4-BE49-F238E27FC236}">
                    <a16:creationId xmlns:a16="http://schemas.microsoft.com/office/drawing/2014/main" id="{BBFAD43B-CFBC-F571-AE5D-67DD07BC6998}"/>
                  </a:ext>
                </a:extLst>
              </p:cNvPr>
              <p:cNvSpPr txBox="1"/>
              <p:nvPr/>
            </p:nvSpPr>
            <p:spPr>
              <a:xfrm>
                <a:off x="2624837" y="5126570"/>
                <a:ext cx="1252266" cy="261610"/>
              </a:xfrm>
              <a:prstGeom prst="rect">
                <a:avLst/>
              </a:prstGeom>
              <a:noFill/>
            </p:spPr>
            <p:txBody>
              <a:bodyPr wrap="none" rtlCol="0">
                <a:spAutoFit/>
              </a:bodyPr>
              <a:lstStyle/>
              <a:p>
                <a:r>
                  <a:rPr lang="en-US" sz="1100" b="1" dirty="0"/>
                  <a:t>Temple University</a:t>
                </a:r>
              </a:p>
            </p:txBody>
          </p:sp>
          <p:sp>
            <p:nvSpPr>
              <p:cNvPr id="27" name="TextBox 26">
                <a:extLst>
                  <a:ext uri="{FF2B5EF4-FFF2-40B4-BE49-F238E27FC236}">
                    <a16:creationId xmlns:a16="http://schemas.microsoft.com/office/drawing/2014/main" id="{75436BF1-DC5B-7DA6-979B-F93AC4E409D9}"/>
                  </a:ext>
                </a:extLst>
              </p:cNvPr>
              <p:cNvSpPr txBox="1"/>
              <p:nvPr/>
            </p:nvSpPr>
            <p:spPr>
              <a:xfrm>
                <a:off x="2586469" y="4876188"/>
                <a:ext cx="1390509" cy="369332"/>
              </a:xfrm>
              <a:prstGeom prst="rect">
                <a:avLst/>
              </a:prstGeom>
              <a:noFill/>
            </p:spPr>
            <p:txBody>
              <a:bodyPr wrap="none" rtlCol="0">
                <a:spAutoFit/>
              </a:bodyPr>
              <a:lstStyle/>
              <a:p>
                <a:r>
                  <a:rPr lang="en-US" dirty="0"/>
                  <a:t>Billy Mitchell</a:t>
                </a:r>
              </a:p>
            </p:txBody>
          </p:sp>
        </p:grpSp>
        <p:grpSp>
          <p:nvGrpSpPr>
            <p:cNvPr id="29" name="Group 28">
              <a:extLst>
                <a:ext uri="{FF2B5EF4-FFF2-40B4-BE49-F238E27FC236}">
                  <a16:creationId xmlns:a16="http://schemas.microsoft.com/office/drawing/2014/main" id="{C629B922-CB05-5375-5ACB-3EFCA675BF77}"/>
                </a:ext>
              </a:extLst>
            </p:cNvPr>
            <p:cNvGrpSpPr/>
            <p:nvPr/>
          </p:nvGrpSpPr>
          <p:grpSpPr>
            <a:xfrm>
              <a:off x="6431249" y="4235741"/>
              <a:ext cx="1519070" cy="511992"/>
              <a:chOff x="2586469" y="4876188"/>
              <a:chExt cx="1519070" cy="511992"/>
            </a:xfrm>
          </p:grpSpPr>
          <p:sp>
            <p:nvSpPr>
              <p:cNvPr id="30" name="TextBox 29">
                <a:extLst>
                  <a:ext uri="{FF2B5EF4-FFF2-40B4-BE49-F238E27FC236}">
                    <a16:creationId xmlns:a16="http://schemas.microsoft.com/office/drawing/2014/main" id="{B8A314EB-F4DB-607C-E622-191E68968879}"/>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1" name="TextBox 30">
                <a:extLst>
                  <a:ext uri="{FF2B5EF4-FFF2-40B4-BE49-F238E27FC236}">
                    <a16:creationId xmlns:a16="http://schemas.microsoft.com/office/drawing/2014/main" id="{A9F1A3B6-5154-4E53-1F62-BF5099D52B84}"/>
                  </a:ext>
                </a:extLst>
              </p:cNvPr>
              <p:cNvSpPr txBox="1"/>
              <p:nvPr/>
            </p:nvSpPr>
            <p:spPr>
              <a:xfrm>
                <a:off x="2586469" y="4876188"/>
                <a:ext cx="1519070" cy="369332"/>
              </a:xfrm>
              <a:prstGeom prst="rect">
                <a:avLst/>
              </a:prstGeom>
              <a:noFill/>
            </p:spPr>
            <p:txBody>
              <a:bodyPr wrap="none" rtlCol="0">
                <a:spAutoFit/>
              </a:bodyPr>
              <a:lstStyle/>
              <a:p>
                <a:pPr algn="ctr"/>
                <a:r>
                  <a:rPr lang="en-US" dirty="0"/>
                  <a:t>David Gregory</a:t>
                </a:r>
              </a:p>
            </p:txBody>
          </p:sp>
        </p:grpSp>
        <p:grpSp>
          <p:nvGrpSpPr>
            <p:cNvPr id="35" name="Group 34">
              <a:extLst>
                <a:ext uri="{FF2B5EF4-FFF2-40B4-BE49-F238E27FC236}">
                  <a16:creationId xmlns:a16="http://schemas.microsoft.com/office/drawing/2014/main" id="{AA9EADBB-30CF-8BDC-3B59-59BBF730263B}"/>
                </a:ext>
              </a:extLst>
            </p:cNvPr>
            <p:cNvGrpSpPr/>
            <p:nvPr/>
          </p:nvGrpSpPr>
          <p:grpSpPr>
            <a:xfrm>
              <a:off x="8151220" y="4214289"/>
              <a:ext cx="1715406" cy="511992"/>
              <a:chOff x="2488304" y="4876188"/>
              <a:chExt cx="1715406" cy="511992"/>
            </a:xfrm>
          </p:grpSpPr>
          <p:sp>
            <p:nvSpPr>
              <p:cNvPr id="36" name="TextBox 35">
                <a:extLst>
                  <a:ext uri="{FF2B5EF4-FFF2-40B4-BE49-F238E27FC236}">
                    <a16:creationId xmlns:a16="http://schemas.microsoft.com/office/drawing/2014/main" id="{A3C832A2-8874-7F9C-8491-7BD4211C2B3F}"/>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7" name="TextBox 36">
                <a:extLst>
                  <a:ext uri="{FF2B5EF4-FFF2-40B4-BE49-F238E27FC236}">
                    <a16:creationId xmlns:a16="http://schemas.microsoft.com/office/drawing/2014/main" id="{EA833654-F64D-90DD-C423-3D454A25A58C}"/>
                  </a:ext>
                </a:extLst>
              </p:cNvPr>
              <p:cNvSpPr txBox="1"/>
              <p:nvPr/>
            </p:nvSpPr>
            <p:spPr>
              <a:xfrm>
                <a:off x="2488304" y="4876188"/>
                <a:ext cx="1715406" cy="369332"/>
              </a:xfrm>
              <a:prstGeom prst="rect">
                <a:avLst/>
              </a:prstGeom>
              <a:noFill/>
            </p:spPr>
            <p:txBody>
              <a:bodyPr wrap="none" rtlCol="0">
                <a:spAutoFit/>
              </a:bodyPr>
              <a:lstStyle/>
              <a:p>
                <a:pPr algn="ctr"/>
                <a:r>
                  <a:rPr lang="en-US" dirty="0"/>
                  <a:t>Steven Martinez</a:t>
                </a:r>
              </a:p>
            </p:txBody>
          </p:sp>
        </p:grpSp>
        <p:grpSp>
          <p:nvGrpSpPr>
            <p:cNvPr id="38" name="Group 37">
              <a:extLst>
                <a:ext uri="{FF2B5EF4-FFF2-40B4-BE49-F238E27FC236}">
                  <a16:creationId xmlns:a16="http://schemas.microsoft.com/office/drawing/2014/main" id="{9A4BCDFE-E936-E709-631F-58D54EC77C13}"/>
                </a:ext>
              </a:extLst>
            </p:cNvPr>
            <p:cNvGrpSpPr/>
            <p:nvPr/>
          </p:nvGrpSpPr>
          <p:grpSpPr>
            <a:xfrm>
              <a:off x="10145931" y="4218036"/>
              <a:ext cx="1434175" cy="517606"/>
              <a:chOff x="2628922" y="4876188"/>
              <a:chExt cx="1434175" cy="517606"/>
            </a:xfrm>
          </p:grpSpPr>
          <p:sp>
            <p:nvSpPr>
              <p:cNvPr id="39" name="TextBox 38">
                <a:extLst>
                  <a:ext uri="{FF2B5EF4-FFF2-40B4-BE49-F238E27FC236}">
                    <a16:creationId xmlns:a16="http://schemas.microsoft.com/office/drawing/2014/main" id="{DCDE0764-C9C0-E364-8B06-ED34B88F5307}"/>
                  </a:ext>
                </a:extLst>
              </p:cNvPr>
              <p:cNvSpPr txBox="1"/>
              <p:nvPr/>
            </p:nvSpPr>
            <p:spPr>
              <a:xfrm>
                <a:off x="2746325" y="5132184"/>
                <a:ext cx="1199367" cy="261610"/>
              </a:xfrm>
              <a:prstGeom prst="rect">
                <a:avLst/>
              </a:prstGeom>
              <a:noFill/>
            </p:spPr>
            <p:txBody>
              <a:bodyPr wrap="none" rtlCol="0">
                <a:spAutoFit/>
              </a:bodyPr>
              <a:lstStyle/>
              <a:p>
                <a:pPr algn="ctr"/>
                <a:r>
                  <a:rPr lang="en-US" sz="1100" b="1" dirty="0"/>
                  <a:t>Brown University</a:t>
                </a:r>
              </a:p>
            </p:txBody>
          </p:sp>
          <p:sp>
            <p:nvSpPr>
              <p:cNvPr id="40" name="TextBox 39">
                <a:extLst>
                  <a:ext uri="{FF2B5EF4-FFF2-40B4-BE49-F238E27FC236}">
                    <a16:creationId xmlns:a16="http://schemas.microsoft.com/office/drawing/2014/main" id="{4621CF22-B6A0-87FB-2424-2DD9220CDDFB}"/>
                  </a:ext>
                </a:extLst>
              </p:cNvPr>
              <p:cNvSpPr txBox="1"/>
              <p:nvPr/>
            </p:nvSpPr>
            <p:spPr>
              <a:xfrm>
                <a:off x="2628922" y="4876188"/>
                <a:ext cx="1434175" cy="369332"/>
              </a:xfrm>
              <a:prstGeom prst="rect">
                <a:avLst/>
              </a:prstGeom>
              <a:noFill/>
            </p:spPr>
            <p:txBody>
              <a:bodyPr wrap="none" rtlCol="0">
                <a:spAutoFit/>
              </a:bodyPr>
              <a:lstStyle/>
              <a:p>
                <a:pPr algn="ctr"/>
                <a:r>
                  <a:rPr lang="en-US" dirty="0"/>
                  <a:t>Sam Reisman</a:t>
                </a:r>
              </a:p>
            </p:txBody>
          </p:sp>
        </p:grpSp>
        <p:grpSp>
          <p:nvGrpSpPr>
            <p:cNvPr id="41" name="Group 40">
              <a:extLst>
                <a:ext uri="{FF2B5EF4-FFF2-40B4-BE49-F238E27FC236}">
                  <a16:creationId xmlns:a16="http://schemas.microsoft.com/office/drawing/2014/main" id="{6325C350-5FCC-C7BA-CA4D-FD5994ACA9F3}"/>
                </a:ext>
              </a:extLst>
            </p:cNvPr>
            <p:cNvGrpSpPr/>
            <p:nvPr/>
          </p:nvGrpSpPr>
          <p:grpSpPr>
            <a:xfrm>
              <a:off x="4727416" y="4210767"/>
              <a:ext cx="1192955" cy="517606"/>
              <a:chOff x="2749531" y="4876188"/>
              <a:chExt cx="1192955" cy="517606"/>
            </a:xfrm>
          </p:grpSpPr>
          <p:sp>
            <p:nvSpPr>
              <p:cNvPr id="42" name="TextBox 41">
                <a:extLst>
                  <a:ext uri="{FF2B5EF4-FFF2-40B4-BE49-F238E27FC236}">
                    <a16:creationId xmlns:a16="http://schemas.microsoft.com/office/drawing/2014/main" id="{116AABCB-F2BF-B4DF-A0DB-C1A7778D446B}"/>
                  </a:ext>
                </a:extLst>
              </p:cNvPr>
              <p:cNvSpPr txBox="1"/>
              <p:nvPr/>
            </p:nvSpPr>
            <p:spPr>
              <a:xfrm>
                <a:off x="2749531" y="5132184"/>
                <a:ext cx="1192955" cy="261610"/>
              </a:xfrm>
              <a:prstGeom prst="rect">
                <a:avLst/>
              </a:prstGeom>
              <a:noFill/>
            </p:spPr>
            <p:txBody>
              <a:bodyPr wrap="none" rtlCol="0">
                <a:spAutoFit/>
              </a:bodyPr>
              <a:lstStyle/>
              <a:p>
                <a:pPr algn="ctr"/>
                <a:r>
                  <a:rPr lang="en-US" sz="1100" b="1" dirty="0"/>
                  <a:t>Drexel University</a:t>
                </a:r>
              </a:p>
            </p:txBody>
          </p:sp>
          <p:sp>
            <p:nvSpPr>
              <p:cNvPr id="43" name="TextBox 42">
                <a:extLst>
                  <a:ext uri="{FF2B5EF4-FFF2-40B4-BE49-F238E27FC236}">
                    <a16:creationId xmlns:a16="http://schemas.microsoft.com/office/drawing/2014/main" id="{11E1F990-5E56-0391-5C58-ADCF5C7DEC3E}"/>
                  </a:ext>
                </a:extLst>
              </p:cNvPr>
              <p:cNvSpPr txBox="1"/>
              <p:nvPr/>
            </p:nvSpPr>
            <p:spPr>
              <a:xfrm>
                <a:off x="2756492" y="4876188"/>
                <a:ext cx="1179042" cy="369332"/>
              </a:xfrm>
              <a:prstGeom prst="rect">
                <a:avLst/>
              </a:prstGeom>
              <a:noFill/>
            </p:spPr>
            <p:txBody>
              <a:bodyPr wrap="none" rtlCol="0">
                <a:spAutoFit/>
              </a:bodyPr>
              <a:lstStyle/>
              <a:p>
                <a:pPr algn="ctr"/>
                <a:r>
                  <a:rPr lang="en-US" dirty="0"/>
                  <a:t>Kate Cliver</a:t>
                </a:r>
              </a:p>
            </p:txBody>
          </p:sp>
        </p:grpSp>
        <p:grpSp>
          <p:nvGrpSpPr>
            <p:cNvPr id="44" name="Group 43">
              <a:extLst>
                <a:ext uri="{FF2B5EF4-FFF2-40B4-BE49-F238E27FC236}">
                  <a16:creationId xmlns:a16="http://schemas.microsoft.com/office/drawing/2014/main" id="{CB3549C7-ABEB-8810-56B8-1057F2EE661A}"/>
                </a:ext>
              </a:extLst>
            </p:cNvPr>
            <p:cNvGrpSpPr/>
            <p:nvPr/>
          </p:nvGrpSpPr>
          <p:grpSpPr>
            <a:xfrm>
              <a:off x="876300" y="4205868"/>
              <a:ext cx="1550809" cy="517606"/>
              <a:chOff x="2570611" y="4876188"/>
              <a:chExt cx="1550809" cy="517606"/>
            </a:xfrm>
          </p:grpSpPr>
          <p:sp>
            <p:nvSpPr>
              <p:cNvPr id="45" name="TextBox 44">
                <a:extLst>
                  <a:ext uri="{FF2B5EF4-FFF2-40B4-BE49-F238E27FC236}">
                    <a16:creationId xmlns:a16="http://schemas.microsoft.com/office/drawing/2014/main" id="{16694B87-EF5A-E511-B82C-040CCC6BFF68}"/>
                  </a:ext>
                </a:extLst>
              </p:cNvPr>
              <p:cNvSpPr txBox="1"/>
              <p:nvPr/>
            </p:nvSpPr>
            <p:spPr>
              <a:xfrm>
                <a:off x="2724690" y="5132184"/>
                <a:ext cx="1242648" cy="261610"/>
              </a:xfrm>
              <a:prstGeom prst="rect">
                <a:avLst/>
              </a:prstGeom>
              <a:noFill/>
            </p:spPr>
            <p:txBody>
              <a:bodyPr wrap="none" rtlCol="0">
                <a:spAutoFit/>
              </a:bodyPr>
              <a:lstStyle/>
              <a:p>
                <a:pPr algn="ctr"/>
                <a:r>
                  <a:rPr lang="en-US" sz="1100" b="1" dirty="0"/>
                  <a:t>UC Santa Barbara</a:t>
                </a:r>
              </a:p>
            </p:txBody>
          </p:sp>
          <p:sp>
            <p:nvSpPr>
              <p:cNvPr id="46" name="TextBox 45">
                <a:extLst>
                  <a:ext uri="{FF2B5EF4-FFF2-40B4-BE49-F238E27FC236}">
                    <a16:creationId xmlns:a16="http://schemas.microsoft.com/office/drawing/2014/main" id="{1F8AFCBA-949F-A60A-3343-23D291487E5C}"/>
                  </a:ext>
                </a:extLst>
              </p:cNvPr>
              <p:cNvSpPr txBox="1"/>
              <p:nvPr/>
            </p:nvSpPr>
            <p:spPr>
              <a:xfrm>
                <a:off x="2570611" y="4876188"/>
                <a:ext cx="1550809" cy="369332"/>
              </a:xfrm>
              <a:prstGeom prst="rect">
                <a:avLst/>
              </a:prstGeom>
              <a:noFill/>
            </p:spPr>
            <p:txBody>
              <a:bodyPr wrap="none" rtlCol="0">
                <a:spAutoFit/>
              </a:bodyPr>
              <a:lstStyle/>
              <a:p>
                <a:pPr algn="ctr"/>
                <a:r>
                  <a:rPr lang="en-US" dirty="0"/>
                  <a:t>Joanne Stasiak</a:t>
                </a:r>
              </a:p>
            </p:txBody>
          </p:sp>
        </p:grpSp>
        <p:sp>
          <p:nvSpPr>
            <p:cNvPr id="47" name="TextBox 46">
              <a:extLst>
                <a:ext uri="{FF2B5EF4-FFF2-40B4-BE49-F238E27FC236}">
                  <a16:creationId xmlns:a16="http://schemas.microsoft.com/office/drawing/2014/main" id="{F8DC4F88-B025-9666-E8F1-A94F3FA48520}"/>
                </a:ext>
              </a:extLst>
            </p:cNvPr>
            <p:cNvSpPr txBox="1"/>
            <p:nvPr/>
          </p:nvSpPr>
          <p:spPr>
            <a:xfrm>
              <a:off x="838200" y="4774757"/>
              <a:ext cx="1651500" cy="1492716"/>
            </a:xfrm>
            <a:prstGeom prst="rect">
              <a:avLst/>
            </a:prstGeom>
            <a:noFill/>
          </p:spPr>
          <p:txBody>
            <a:bodyPr wrap="square" rtlCol="0">
              <a:spAutoFit/>
            </a:bodyPr>
            <a:lstStyle/>
            <a:p>
              <a:pPr algn="ctr"/>
              <a:r>
                <a:rPr lang="en-US" sz="1300" dirty="0"/>
                <a:t>‘How does physiological activation influence the metacognitive </a:t>
              </a:r>
              <a:br>
                <a:rPr lang="en-US" sz="1300" dirty="0"/>
              </a:br>
              <a:r>
                <a:rPr lang="en-US" sz="1300" dirty="0"/>
                <a:t>memory of emotional experiences over time?`</a:t>
              </a:r>
            </a:p>
          </p:txBody>
        </p:sp>
        <p:sp>
          <p:nvSpPr>
            <p:cNvPr id="48" name="TextBox 47">
              <a:extLst>
                <a:ext uri="{FF2B5EF4-FFF2-40B4-BE49-F238E27FC236}">
                  <a16:creationId xmlns:a16="http://schemas.microsoft.com/office/drawing/2014/main" id="{3DCB6648-1FC7-F24B-EC6F-8CEE79F186D9}"/>
                </a:ext>
              </a:extLst>
            </p:cNvPr>
            <p:cNvSpPr txBox="1"/>
            <p:nvPr/>
          </p:nvSpPr>
          <p:spPr>
            <a:xfrm>
              <a:off x="2654751" y="4777803"/>
              <a:ext cx="1663481" cy="892552"/>
            </a:xfrm>
            <a:prstGeom prst="rect">
              <a:avLst/>
            </a:prstGeom>
            <a:noFill/>
          </p:spPr>
          <p:txBody>
            <a:bodyPr wrap="square" rtlCol="0">
              <a:spAutoFit/>
            </a:bodyPr>
            <a:lstStyle/>
            <a:p>
              <a:pPr algn="ctr"/>
              <a:r>
                <a:rPr lang="en-US" sz="1300" dirty="0"/>
                <a:t>‘How do untrained people self-regulate high-intensity emotions?`</a:t>
              </a:r>
            </a:p>
          </p:txBody>
        </p:sp>
        <p:sp>
          <p:nvSpPr>
            <p:cNvPr id="49" name="TextBox 48">
              <a:extLst>
                <a:ext uri="{FF2B5EF4-FFF2-40B4-BE49-F238E27FC236}">
                  <a16:creationId xmlns:a16="http://schemas.microsoft.com/office/drawing/2014/main" id="{509073AD-D09A-D494-3179-4F16FD0E3782}"/>
                </a:ext>
              </a:extLst>
            </p:cNvPr>
            <p:cNvSpPr txBox="1"/>
            <p:nvPr/>
          </p:nvSpPr>
          <p:spPr>
            <a:xfrm>
              <a:off x="6362923" y="4776921"/>
              <a:ext cx="1663481" cy="692497"/>
            </a:xfrm>
            <a:prstGeom prst="rect">
              <a:avLst/>
            </a:prstGeom>
            <a:noFill/>
          </p:spPr>
          <p:txBody>
            <a:bodyPr wrap="square" rtlCol="0">
              <a:spAutoFit/>
            </a:bodyPr>
            <a:lstStyle/>
            <a:p>
              <a:pPr algn="ctr"/>
              <a:r>
                <a:rPr lang="en-US" sz="1300" dirty="0"/>
                <a:t>‘How does threat shape item-temporal memory binding?`</a:t>
              </a:r>
            </a:p>
          </p:txBody>
        </p:sp>
        <p:sp>
          <p:nvSpPr>
            <p:cNvPr id="50" name="TextBox 49">
              <a:extLst>
                <a:ext uri="{FF2B5EF4-FFF2-40B4-BE49-F238E27FC236}">
                  <a16:creationId xmlns:a16="http://schemas.microsoft.com/office/drawing/2014/main" id="{C90C4025-6CB2-AF8B-5FBD-F7FF9FA4C6DB}"/>
                </a:ext>
              </a:extLst>
            </p:cNvPr>
            <p:cNvSpPr txBox="1"/>
            <p:nvPr/>
          </p:nvSpPr>
          <p:spPr>
            <a:xfrm>
              <a:off x="4488718" y="4774757"/>
              <a:ext cx="1663481" cy="892552"/>
            </a:xfrm>
            <a:prstGeom prst="rect">
              <a:avLst/>
            </a:prstGeom>
            <a:noFill/>
          </p:spPr>
          <p:txBody>
            <a:bodyPr wrap="square" rtlCol="0">
              <a:spAutoFit/>
            </a:bodyPr>
            <a:lstStyle/>
            <a:p>
              <a:pPr algn="ctr"/>
              <a:r>
                <a:rPr lang="en-US" sz="1300" dirty="0"/>
                <a:t>‘How do physiological representations of  threat predict temporal memory?`</a:t>
              </a:r>
            </a:p>
          </p:txBody>
        </p:sp>
        <p:sp>
          <p:nvSpPr>
            <p:cNvPr id="51" name="TextBox 50">
              <a:extLst>
                <a:ext uri="{FF2B5EF4-FFF2-40B4-BE49-F238E27FC236}">
                  <a16:creationId xmlns:a16="http://schemas.microsoft.com/office/drawing/2014/main" id="{058C8F66-A2F3-C180-C79C-03678D1E899B}"/>
                </a:ext>
              </a:extLst>
            </p:cNvPr>
            <p:cNvSpPr txBox="1"/>
            <p:nvPr/>
          </p:nvSpPr>
          <p:spPr>
            <a:xfrm>
              <a:off x="8203145" y="4774757"/>
              <a:ext cx="1663481" cy="892552"/>
            </a:xfrm>
            <a:prstGeom prst="rect">
              <a:avLst/>
            </a:prstGeom>
            <a:noFill/>
          </p:spPr>
          <p:txBody>
            <a:bodyPr wrap="square" rtlCol="0">
              <a:spAutoFit/>
            </a:bodyPr>
            <a:lstStyle/>
            <a:p>
              <a:pPr algn="ctr"/>
              <a:r>
                <a:rPr lang="en-US" sz="1300" dirty="0"/>
                <a:t>‘How does social media shape memory encoding for high intensity events?`</a:t>
              </a:r>
            </a:p>
          </p:txBody>
        </p:sp>
        <p:sp>
          <p:nvSpPr>
            <p:cNvPr id="52" name="TextBox 51">
              <a:extLst>
                <a:ext uri="{FF2B5EF4-FFF2-40B4-BE49-F238E27FC236}">
                  <a16:creationId xmlns:a16="http://schemas.microsoft.com/office/drawing/2014/main" id="{22FEC4B2-C24B-5EC4-0F2F-D7B0A3A22736}"/>
                </a:ext>
              </a:extLst>
            </p:cNvPr>
            <p:cNvSpPr txBox="1"/>
            <p:nvPr/>
          </p:nvSpPr>
          <p:spPr>
            <a:xfrm>
              <a:off x="10027867" y="4776723"/>
              <a:ext cx="1663481" cy="892552"/>
            </a:xfrm>
            <a:prstGeom prst="rect">
              <a:avLst/>
            </a:prstGeom>
            <a:noFill/>
          </p:spPr>
          <p:txBody>
            <a:bodyPr wrap="square" rtlCol="0">
              <a:spAutoFit/>
            </a:bodyPr>
            <a:lstStyle/>
            <a:p>
              <a:pPr algn="ctr"/>
              <a:r>
                <a:rPr lang="en-US" sz="1300" dirty="0"/>
                <a:t>‘How does arousal and uncertainty intolerance bias episodic memory?`</a:t>
              </a:r>
            </a:p>
          </p:txBody>
        </p:sp>
      </p:grpSp>
    </p:spTree>
    <p:extLst>
      <p:ext uri="{BB962C8B-B14F-4D97-AF65-F5344CB8AC3E}">
        <p14:creationId xmlns:p14="http://schemas.microsoft.com/office/powerpoint/2010/main" val="340932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760679" y="64559"/>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7761882" y="62824"/>
            <a:ext cx="4133904" cy="1446550"/>
          </a:xfrm>
          <a:prstGeom prst="rect">
            <a:avLst/>
          </a:prstGeom>
          <a:noFill/>
        </p:spPr>
        <p:txBody>
          <a:bodyPr wrap="none" rtlCol="0">
            <a:spAutoFit/>
          </a:bodyPr>
          <a:lstStyle/>
          <a:p>
            <a:r>
              <a:rPr lang="en-US" sz="8800" b="1" dirty="0">
                <a:solidFill>
                  <a:srgbClr val="FF0000"/>
                </a:solidFill>
              </a:rPr>
              <a:t>Practice</a:t>
            </a:r>
          </a:p>
        </p:txBody>
      </p:sp>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638737">
            <a:off x="9871138" y="5740923"/>
            <a:ext cx="826819" cy="826819"/>
          </a:xfrm>
          <a:prstGeom prst="rect">
            <a:avLst/>
          </a:prstGeom>
        </p:spPr>
      </p:pic>
      <p:grpSp>
        <p:nvGrpSpPr>
          <p:cNvPr id="4" name="Group 3">
            <a:extLst>
              <a:ext uri="{FF2B5EF4-FFF2-40B4-BE49-F238E27FC236}">
                <a16:creationId xmlns:a16="http://schemas.microsoft.com/office/drawing/2014/main" id="{AF13A5E9-DD22-BC1A-1265-B6D152E966E6}"/>
              </a:ext>
            </a:extLst>
          </p:cNvPr>
          <p:cNvGrpSpPr/>
          <p:nvPr/>
        </p:nvGrpSpPr>
        <p:grpSpPr>
          <a:xfrm>
            <a:off x="6954270" y="2371607"/>
            <a:ext cx="2969256" cy="1987002"/>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54D9580A-94D3-3D4C-7834-19F13ED3D49B}"/>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47171" r="4408"/>
            <a:stretch/>
          </p:blipFill>
          <p:spPr>
            <a:xfrm>
              <a:off x="2405742" y="1701671"/>
              <a:ext cx="2613853" cy="2823882"/>
            </a:xfrm>
            <a:prstGeom prst="rect">
              <a:avLst/>
            </a:prstGeom>
          </p:spPr>
        </p:pic>
        <p:pic>
          <p:nvPicPr>
            <p:cNvPr id="6" name="Picture 5" descr="A person and person talking to each other&#10;&#10;Description automatically generated">
              <a:extLst>
                <a:ext uri="{FF2B5EF4-FFF2-40B4-BE49-F238E27FC236}">
                  <a16:creationId xmlns:a16="http://schemas.microsoft.com/office/drawing/2014/main" id="{267EC184-AF51-7734-D8FB-4D51AB6DA23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r="59257"/>
            <a:stretch/>
          </p:blipFill>
          <p:spPr>
            <a:xfrm>
              <a:off x="637315" y="1701671"/>
              <a:ext cx="2199375" cy="2823882"/>
            </a:xfrm>
            <a:prstGeom prst="rect">
              <a:avLst/>
            </a:prstGeom>
          </p:spPr>
        </p:pic>
      </p:grpSp>
      <p:pic>
        <p:nvPicPr>
          <p:cNvPr id="7" name="Picture 6" descr="A red and white santa hat&#10;&#10;Description automatically generated">
            <a:extLst>
              <a:ext uri="{FF2B5EF4-FFF2-40B4-BE49-F238E27FC236}">
                <a16:creationId xmlns:a16="http://schemas.microsoft.com/office/drawing/2014/main" id="{010B18DE-D1F6-8F65-3F40-A78935C62F6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04790" y="2275468"/>
            <a:ext cx="886911" cy="838033"/>
          </a:xfrm>
          <a:prstGeom prst="rect">
            <a:avLst/>
          </a:prstGeom>
        </p:spPr>
      </p:pic>
      <p:pic>
        <p:nvPicPr>
          <p:cNvPr id="8" name="Picture 7" descr="A red and white santa hat&#10;&#10;Description automatically generated">
            <a:extLst>
              <a:ext uri="{FF2B5EF4-FFF2-40B4-BE49-F238E27FC236}">
                <a16:creationId xmlns:a16="http://schemas.microsoft.com/office/drawing/2014/main" id="{6A2A1B9D-C888-54A4-BDC9-0F1F07209F8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1964859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1387</TotalTime>
  <Words>6637</Words>
  <Application>Microsoft Office PowerPoint</Application>
  <PresentationFormat>Widescreen</PresentationFormat>
  <Paragraphs>1309</Paragraphs>
  <Slides>104</Slides>
  <Notes>99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Data Collected</vt:lpstr>
      <vt:lpstr>How am I conceptualizing threat in this context?</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504</cp:revision>
  <dcterms:created xsi:type="dcterms:W3CDTF">2023-10-09T00:18:54Z</dcterms:created>
  <dcterms:modified xsi:type="dcterms:W3CDTF">2024-05-22T20:42:45Z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